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4" r:id="rId4"/>
    <p:sldId id="265" r:id="rId5"/>
    <p:sldId id="261" r:id="rId6"/>
    <p:sldId id="260" r:id="rId7"/>
    <p:sldId id="269" r:id="rId8"/>
    <p:sldId id="262" r:id="rId9"/>
    <p:sldId id="271" r:id="rId10"/>
    <p:sldId id="267" r:id="rId11"/>
    <p:sldId id="272" r:id="rId12"/>
    <p:sldId id="263" r:id="rId13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C0C0"/>
    <a:srgbClr val="DBE5E5"/>
    <a:srgbClr val="C0D2D2"/>
    <a:srgbClr val="FFFFFF"/>
    <a:srgbClr val="D2F4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jpeg"/><Relationship Id="rId4" Type="http://schemas.openxmlformats.org/officeDocument/2006/relationships/hyperlink" Target="https://github.com/Mari-Jun/2020_OPEN_GL-Term-Project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oy0501/2DGP" TargetMode="External"/><Relationship Id="rId7" Type="http://schemas.openxmlformats.org/officeDocument/2006/relationships/image" Target="../media/image24.png"/><Relationship Id="rId2" Type="http://schemas.openxmlformats.org/officeDocument/2006/relationships/hyperlink" Target="https://youtu.be/Db__RmsBETw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Mari-Jun/2020_OPEN_GL-Term-Project" TargetMode="External"/><Relationship Id="rId5" Type="http://schemas.openxmlformats.org/officeDocument/2006/relationships/hyperlink" Target="https://youtu.be/NwGvtj4_O04" TargetMode="Externa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n6TnzF7jdw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4.png"/><Relationship Id="rId4" Type="http://schemas.openxmlformats.org/officeDocument/2006/relationships/hyperlink" Target="https://github.com/YeajunLee/FruitsPangPan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hyperlink" Target="https://github.com/boy0501/MMOSimu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922028" y="0"/>
            <a:ext cx="14363687" cy="10285714"/>
            <a:chOff x="3922028" y="0"/>
            <a:chExt cx="14363687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644055" y="7661998"/>
            <a:ext cx="12756726" cy="3068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400" dirty="0">
                <a:solidFill>
                  <a:srgbClr val="FFFFFF"/>
                </a:solidFill>
                <a:latin typeface="Noto Sans CJK KR Black" pitchFamily="34" charset="0"/>
                <a:cs typeface="Noto Sans CJK KR Black" pitchFamily="34" charset="0"/>
              </a:rPr>
              <a:t>Portfolio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529770" y="4364638"/>
            <a:ext cx="377410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/>
              <a:t>Game Sever </a:t>
            </a:r>
          </a:p>
          <a:p>
            <a:r>
              <a:rPr lang="en-US" dirty="0"/>
              <a:t>Programmer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29770" y="537966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2022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529770" y="9433419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/>
              <a:t>이수민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7273370" y="8764089"/>
            <a:ext cx="327736" cy="854062"/>
            <a:chOff x="17273370" y="8764089"/>
            <a:chExt cx="327736" cy="854062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273370" y="8764089"/>
              <a:ext cx="327735" cy="327735"/>
              <a:chOff x="17273370" y="8764089"/>
              <a:chExt cx="327735" cy="327735"/>
            </a:xfrm>
          </p:grpSpPr>
          <p:pic>
            <p:nvPicPr>
              <p:cNvPr id="12" name="Object 11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273370" y="8764089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7273371" y="9290416"/>
              <a:ext cx="327735" cy="327735"/>
              <a:chOff x="17273371" y="9290416"/>
              <a:chExt cx="327735" cy="327735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273371" y="9290416"/>
                <a:ext cx="327735" cy="327735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3594" y="1656449"/>
            <a:ext cx="4225751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6000" dirty="0"/>
              <a:t>Just Jump : </a:t>
            </a:r>
          </a:p>
          <a:p>
            <a:r>
              <a:rPr lang="en-US" altLang="ko-KR" sz="6000" dirty="0"/>
              <a:t>For Network</a:t>
            </a:r>
            <a:endParaRPr lang="en-US" sz="105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938603" y="4152900"/>
            <a:ext cx="4006132" cy="10255"/>
            <a:chOff x="938603" y="5045273"/>
            <a:chExt cx="4006132" cy="10255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938603" y="5045273"/>
              <a:ext cx="4006132" cy="10255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801660" y="4315473"/>
            <a:ext cx="4389617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2020.05~2020.06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Standalone</a:t>
            </a:r>
            <a:r>
              <a:rPr lang="ko-KR" alt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버전 </a:t>
            </a:r>
            <a:r>
              <a:rPr lang="en-US" altLang="ko-KR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-</a:t>
            </a:r>
            <a:r>
              <a:rPr lang="en-US" altLang="ko-KR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클라이언트 </a:t>
            </a:r>
            <a:r>
              <a:rPr lang="en-US" altLang="ko-KR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2</a:t>
            </a:r>
            <a:r>
              <a:rPr lang="ko-KR" alt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명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16868603" y="615896"/>
            <a:ext cx="63704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09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5109345" y="2652474"/>
            <a:ext cx="327736" cy="854062"/>
            <a:chOff x="2941669" y="2578277"/>
            <a:chExt cx="327736" cy="854062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2941669" y="2578277"/>
              <a:ext cx="327735" cy="327735"/>
              <a:chOff x="2941669" y="2578277"/>
              <a:chExt cx="327735" cy="327735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2941669" y="2578277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2941670" y="3104603"/>
              <a:ext cx="327735" cy="327735"/>
              <a:chOff x="2941670" y="3104603"/>
              <a:chExt cx="327735" cy="327735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2941670" y="3104603"/>
                <a:ext cx="327735" cy="327735"/>
              </a:xfrm>
              <a:prstGeom prst="rect">
                <a:avLst/>
              </a:prstGeom>
            </p:spPr>
          </p:pic>
        </p:grpSp>
      </p:grpSp>
      <p:sp>
        <p:nvSpPr>
          <p:cNvPr id="17" name="Object 17"/>
          <p:cNvSpPr txBox="1"/>
          <p:nvPr/>
        </p:nvSpPr>
        <p:spPr>
          <a:xfrm>
            <a:off x="10390643" y="4571429"/>
            <a:ext cx="6171429" cy="4114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Noto Sans CJK KR Medium" pitchFamily="34" charset="0"/>
                <a:cs typeface="Noto Sans CJK KR Medium" pitchFamily="34" charset="0"/>
              </a:rPr>
              <a:t>이미지를 넣어 주세요</a:t>
            </a:r>
            <a:endParaRPr lang="en-US" dirty="0"/>
          </a:p>
        </p:txBody>
      </p:sp>
      <p:sp>
        <p:nvSpPr>
          <p:cNvPr id="18" name="Object 18"/>
          <p:cNvSpPr txBox="1"/>
          <p:nvPr/>
        </p:nvSpPr>
        <p:spPr>
          <a:xfrm>
            <a:off x="883594" y="5905500"/>
            <a:ext cx="5277816" cy="40318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0">
              <a:buNone/>
            </a:pPr>
            <a:r>
              <a:rPr lang="ko-KR" altLang="en-US" sz="1600" dirty="0"/>
              <a:t>개발환경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</a:t>
            </a:r>
            <a:r>
              <a:rPr lang="ko-KR" altLang="en-US" sz="1600" dirty="0"/>
              <a:t>언어 </a:t>
            </a:r>
            <a:r>
              <a:rPr lang="en-US" altLang="ko-KR" sz="1600" dirty="0"/>
              <a:t>:  C++, win32API</a:t>
            </a:r>
          </a:p>
          <a:p>
            <a:pPr marL="0" indent="0">
              <a:buNone/>
            </a:pPr>
            <a:r>
              <a:rPr lang="en-US" altLang="ko-KR" sz="1600" dirty="0"/>
              <a:t> </a:t>
            </a:r>
            <a:r>
              <a:rPr lang="ko-KR" altLang="en-US" sz="1600" dirty="0"/>
              <a:t>클라이언트 </a:t>
            </a:r>
            <a:r>
              <a:rPr lang="en-US" altLang="ko-KR" sz="1600" dirty="0"/>
              <a:t>: win32 API</a:t>
            </a:r>
          </a:p>
          <a:p>
            <a:pPr marL="0" indent="0">
              <a:buNone/>
            </a:pPr>
            <a:r>
              <a:rPr lang="ko-KR" altLang="en-US" sz="1600" dirty="0"/>
              <a:t> 서버 </a:t>
            </a:r>
            <a:r>
              <a:rPr lang="en-US" altLang="ko-KR" sz="1600" dirty="0"/>
              <a:t>: block socket</a:t>
            </a:r>
          </a:p>
          <a:p>
            <a:pPr marL="0" indent="0">
              <a:buNone/>
            </a:pPr>
            <a:endParaRPr lang="en-US" altLang="ko-KR" sz="1600" b="1" dirty="0"/>
          </a:p>
          <a:p>
            <a:pPr marL="0" indent="0">
              <a:buNone/>
            </a:pPr>
            <a:r>
              <a:rPr lang="ko-KR" altLang="en-US" sz="1600" b="1" dirty="0"/>
              <a:t>담당업무 </a:t>
            </a:r>
            <a:r>
              <a:rPr lang="en-US" altLang="ko-KR" sz="1600" b="1" dirty="0"/>
              <a:t>: </a:t>
            </a:r>
          </a:p>
          <a:p>
            <a:pPr marL="0" indent="0">
              <a:buNone/>
            </a:pPr>
            <a:r>
              <a:rPr lang="en-US" altLang="ko-KR" sz="1600" dirty="0"/>
              <a:t>Standalone</a:t>
            </a:r>
            <a:r>
              <a:rPr lang="ko-KR" altLang="en-US" sz="1600" dirty="0"/>
              <a:t>버전 </a:t>
            </a:r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 </a:t>
            </a:r>
            <a:r>
              <a:rPr lang="ko-KR" altLang="en-US" sz="1600" dirty="0"/>
              <a:t>충돌체크 및 처리</a:t>
            </a:r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 </a:t>
            </a:r>
            <a:r>
              <a:rPr lang="ko-KR" altLang="en-US" sz="1600" dirty="0"/>
              <a:t>카메라처리</a:t>
            </a:r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  UI</a:t>
            </a:r>
            <a:r>
              <a:rPr lang="ko-KR" altLang="en-US" sz="1600" dirty="0"/>
              <a:t>처리</a:t>
            </a:r>
            <a:r>
              <a:rPr lang="en-US" altLang="ko-KR" sz="1600" dirty="0"/>
              <a:t>(</a:t>
            </a:r>
            <a:r>
              <a:rPr lang="ko-KR" altLang="en-US" sz="1600" dirty="0"/>
              <a:t>클라이언트</a:t>
            </a:r>
            <a:r>
              <a:rPr lang="en-US" altLang="ko-KR" sz="1600" dirty="0"/>
              <a:t>)</a:t>
            </a:r>
          </a:p>
          <a:p>
            <a:pPr marL="0" indent="0">
              <a:buNone/>
            </a:pPr>
            <a:r>
              <a:rPr lang="ko-KR" altLang="en-US" sz="1600" dirty="0"/>
              <a:t>온라인 </a:t>
            </a:r>
            <a:r>
              <a:rPr lang="en-US" altLang="ko-KR" sz="1600" dirty="0"/>
              <a:t>C/S</a:t>
            </a:r>
            <a:r>
              <a:rPr lang="ko-KR" altLang="en-US" sz="1600" dirty="0"/>
              <a:t>버전 </a:t>
            </a:r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서버 프레임워크 및 통신 구조 설계</a:t>
            </a:r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클라이언트의 충돌 로직 서버로 옮기기</a:t>
            </a:r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클라이언트 프레임워크 재 구성</a:t>
            </a:r>
            <a:r>
              <a:rPr lang="en-US" altLang="ko-KR" sz="1600" dirty="0"/>
              <a:t>(</a:t>
            </a:r>
            <a:r>
              <a:rPr lang="en-US" altLang="ko-KR" sz="1600" dirty="0" err="1"/>
              <a:t>ui,sound</a:t>
            </a:r>
            <a:r>
              <a:rPr lang="en-US" altLang="ko-KR" sz="1600" dirty="0"/>
              <a:t>)</a:t>
            </a:r>
            <a:endParaRPr lang="en-US" altLang="ko-KR" sz="1600" b="1" dirty="0"/>
          </a:p>
          <a:p>
            <a:pPr marL="0" indent="0">
              <a:buNone/>
            </a:pPr>
            <a:endParaRPr lang="en-US" altLang="ko-KR" sz="1600" b="1" dirty="0"/>
          </a:p>
          <a:p>
            <a:r>
              <a:rPr lang="ko-KR" altLang="en-US" sz="1600" b="1" dirty="0"/>
              <a:t>소스링크 </a:t>
            </a:r>
            <a:r>
              <a:rPr lang="en-US" altLang="ko-KR" sz="1600" b="1" dirty="0"/>
              <a:t>: </a:t>
            </a:r>
            <a:r>
              <a:rPr lang="en-US" altLang="ko-KR" sz="1600" b="1" dirty="0">
                <a:solidFill>
                  <a:srgbClr val="FF0000"/>
                </a:solidFill>
                <a:hlinkClick r:id="rId4"/>
              </a:rPr>
              <a:t>https://github.com/boy0501/justjumpNetwork</a:t>
            </a:r>
            <a:endParaRPr lang="en-US" altLang="ko-KR" sz="1600" b="1" dirty="0">
              <a:solidFill>
                <a:srgbClr val="FF000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C05B6FF-001E-C23C-700D-2776D56A73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815" y="2035143"/>
            <a:ext cx="9864497" cy="743803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Object 7">
            <a:extLst>
              <a:ext uri="{FF2B5EF4-FFF2-40B4-BE49-F238E27FC236}">
                <a16:creationId xmlns:a16="http://schemas.microsoft.com/office/drawing/2014/main" id="{E24853BA-B9FB-FD66-46C7-00C13BF8C4FE}"/>
              </a:ext>
            </a:extLst>
          </p:cNvPr>
          <p:cNvSpPr txBox="1"/>
          <p:nvPr/>
        </p:nvSpPr>
        <p:spPr>
          <a:xfrm>
            <a:off x="801660" y="5035505"/>
            <a:ext cx="4389617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2021.10~2021.12</a:t>
            </a:r>
            <a:endParaRPr lang="en-US" altLang="ko-KR" sz="1800" dirty="0">
              <a:solidFill>
                <a:srgbClr val="000000"/>
              </a:solidFill>
              <a:latin typeface="Noto Sans CJK KR Black" pitchFamily="34" charset="0"/>
              <a:cs typeface="Noto Sans CJK KR Black" pitchFamily="34" charset="0"/>
            </a:endParaRPr>
          </a:p>
          <a:p>
            <a:r>
              <a:rPr lang="ko-KR" alt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온라인 </a:t>
            </a:r>
            <a:r>
              <a:rPr lang="en-US" altLang="ko-KR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C/S </a:t>
            </a:r>
            <a:r>
              <a:rPr lang="ko-KR" alt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버전 </a:t>
            </a:r>
            <a:r>
              <a:rPr lang="en-US" altLang="ko-KR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- </a:t>
            </a:r>
            <a:r>
              <a:rPr lang="ko-KR" alt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서버 </a:t>
            </a:r>
            <a:r>
              <a:rPr lang="en-US" altLang="ko-KR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3</a:t>
            </a:r>
            <a:r>
              <a:rPr lang="ko-KR" alt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412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F833BC93-1F9A-7863-7C6F-3932895FBEB5}"/>
              </a:ext>
            </a:extLst>
          </p:cNvPr>
          <p:cNvSpPr/>
          <p:nvPr/>
        </p:nvSpPr>
        <p:spPr>
          <a:xfrm>
            <a:off x="611090" y="1882967"/>
            <a:ext cx="8120857" cy="6267809"/>
          </a:xfrm>
          <a:prstGeom prst="rect">
            <a:avLst/>
          </a:prstGeom>
          <a:solidFill>
            <a:srgbClr val="A8C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431D9F0-7546-AFA4-744E-486A04581A79}"/>
              </a:ext>
            </a:extLst>
          </p:cNvPr>
          <p:cNvSpPr/>
          <p:nvPr/>
        </p:nvSpPr>
        <p:spPr>
          <a:xfrm>
            <a:off x="8909489" y="1861551"/>
            <a:ext cx="8120857" cy="6267809"/>
          </a:xfrm>
          <a:prstGeom prst="rect">
            <a:avLst/>
          </a:prstGeom>
          <a:solidFill>
            <a:srgbClr val="A8C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bject 10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dirty="0" err="1"/>
              <a:t>JustJump</a:t>
            </a:r>
            <a:r>
              <a:rPr lang="en-US" altLang="ko-KR" dirty="0"/>
              <a:t> : For Network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6868603" y="615896"/>
            <a:ext cx="63704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>
                <a:solidFill>
                  <a:srgbClr val="000000"/>
                </a:solidFill>
                <a:latin typeface="Noto Sans CJK KR Regular" pitchFamily="34" charset="0"/>
              </a:rPr>
              <a:t>10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958095" y="741325"/>
            <a:ext cx="617142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000" b="1" dirty="0"/>
              <a:t>네트워크 </a:t>
            </a:r>
            <a:r>
              <a:rPr lang="ko-KR" altLang="en-US" sz="2000" b="1" dirty="0" err="1"/>
              <a:t>통신량을</a:t>
            </a:r>
            <a:r>
              <a:rPr lang="ko-KR" altLang="en-US" sz="2000" b="1" dirty="0"/>
              <a:t> 줄이기 위한 로직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EC84A4-66BC-7164-8D3B-B731A1504589}"/>
              </a:ext>
            </a:extLst>
          </p:cNvPr>
          <p:cNvSpPr txBox="1"/>
          <p:nvPr/>
        </p:nvSpPr>
        <p:spPr>
          <a:xfrm>
            <a:off x="4952666" y="1434712"/>
            <a:ext cx="938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서버에서 클라이언트로 </a:t>
            </a:r>
            <a:r>
              <a:rPr lang="ko-KR" altLang="en-US" b="1" dirty="0"/>
              <a:t>매 초 </a:t>
            </a:r>
            <a:r>
              <a:rPr lang="en-US" altLang="ko-KR" b="1" dirty="0"/>
              <a:t>60</a:t>
            </a:r>
            <a:r>
              <a:rPr lang="ko-KR" altLang="en-US" b="1" dirty="0"/>
              <a:t>번씩</a:t>
            </a:r>
            <a:r>
              <a:rPr lang="ko-KR" altLang="en-US" dirty="0"/>
              <a:t> 패킷을 보내주는 것을 </a:t>
            </a:r>
            <a:r>
              <a:rPr lang="ko-KR" altLang="en-US" b="1" dirty="0"/>
              <a:t>매초 </a:t>
            </a:r>
            <a:r>
              <a:rPr lang="en-US" altLang="ko-KR" b="1" dirty="0"/>
              <a:t>30</a:t>
            </a:r>
            <a:r>
              <a:rPr lang="ko-KR" altLang="en-US" b="1" dirty="0"/>
              <a:t>번으로 </a:t>
            </a:r>
            <a:r>
              <a:rPr lang="ko-KR" altLang="en-US" dirty="0"/>
              <a:t>줄였습니다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630ADB-1CD9-F6E9-919B-BA85ED48256C}"/>
              </a:ext>
            </a:extLst>
          </p:cNvPr>
          <p:cNvSpPr txBox="1"/>
          <p:nvPr/>
        </p:nvSpPr>
        <p:spPr>
          <a:xfrm>
            <a:off x="643746" y="8366356"/>
            <a:ext cx="135291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모든 로직이 서버에서 돌아가고</a:t>
            </a:r>
            <a:r>
              <a:rPr lang="en-US" altLang="ko-KR" dirty="0"/>
              <a:t>, </a:t>
            </a:r>
            <a:r>
              <a:rPr lang="ko-KR" altLang="en-US" dirty="0"/>
              <a:t>클라이언트에서는 서버가 보내주는 위치좌표로 오브젝트를 이동하기 때문에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위치 동기화 패킷이 줄어 클라이언트에서 뚝뚝 끊기는 현상이 발생했습니다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이를 완화하기 위해 서버에서 속도를 계산하여 패킷에 담아 보낸 다음</a:t>
            </a:r>
            <a:r>
              <a:rPr lang="en-US" altLang="ko-KR" dirty="0"/>
              <a:t>, </a:t>
            </a:r>
            <a:r>
              <a:rPr lang="ko-KR" altLang="en-US" dirty="0"/>
              <a:t>클라이언트에서는 받은 속도를 가지고 다음 프레임때의 위치를 예상하여 끊김 현상을 완화시켰습니다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829303-78AE-218A-CCCD-55C26A99FC40}"/>
              </a:ext>
            </a:extLst>
          </p:cNvPr>
          <p:cNvSpPr txBox="1"/>
          <p:nvPr/>
        </p:nvSpPr>
        <p:spPr>
          <a:xfrm>
            <a:off x="8898603" y="2630852"/>
            <a:ext cx="863244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::move(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== is_active)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(state == 2)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{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x += (vx *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y += ((vy *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+ ((-25 *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/ 2));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else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{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x += (vx *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y += (vy *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3D01235-571D-CA9C-A570-D830DC779C1B}"/>
              </a:ext>
            </a:extLst>
          </p:cNvPr>
          <p:cNvSpPr txBox="1">
            <a:spLocks/>
          </p:cNvSpPr>
          <p:nvPr/>
        </p:nvSpPr>
        <p:spPr>
          <a:xfrm>
            <a:off x="990266" y="2522121"/>
            <a:ext cx="68580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(SceneName == </a:t>
            </a:r>
            <a:r>
              <a:rPr lang="en-US" altLang="ko-KR" sz="18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Scene_Name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8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SN_INGAME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oldx = x;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oldy = y;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move(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adjustPlayer(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spike_hurttime(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stealthtime(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vx = (x - oldx) /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vy = (y - oldy) /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else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(SceneName == </a:t>
            </a:r>
            <a:r>
              <a:rPr lang="en-US" altLang="ko-KR" sz="18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Scene_Name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8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SN_LOBBY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oldx = x;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oldy = y;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move(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adjustPlayer(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vx = (x - oldx) /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vy = (y - oldy) / </a:t>
            </a:r>
            <a:r>
              <a:rPr lang="en-US" altLang="ko-KR" sz="1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delta_time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92B9102-AD5F-B4B1-184E-3F0AF82C1FCA}"/>
              </a:ext>
            </a:extLst>
          </p:cNvPr>
          <p:cNvSpPr txBox="1"/>
          <p:nvPr/>
        </p:nvSpPr>
        <p:spPr>
          <a:xfrm>
            <a:off x="3807842" y="1996236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74BE418-F826-474F-F531-DCC01B1F72A2}"/>
              </a:ext>
            </a:extLst>
          </p:cNvPr>
          <p:cNvSpPr txBox="1"/>
          <p:nvPr/>
        </p:nvSpPr>
        <p:spPr>
          <a:xfrm>
            <a:off x="12420266" y="1921808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클라이언트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7350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1295238" y="9275632"/>
            <a:ext cx="6171429" cy="4299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Project Name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6868603" y="615896"/>
            <a:ext cx="63704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11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958091" y="741324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Noto Sans CJK KR Black" pitchFamily="34" charset="0"/>
              </a:rPr>
              <a:t>그 외 프로젝트</a:t>
            </a:r>
            <a:r>
              <a:rPr lang="en-US" altLang="ko-KR" dirty="0">
                <a:solidFill>
                  <a:srgbClr val="000000"/>
                </a:solidFill>
                <a:latin typeface="Noto Sans CJK KR Black" pitchFamily="34" charset="0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Noto Sans CJK KR Black" pitchFamily="34" charset="0"/>
              </a:rPr>
              <a:t>클라이언트 작업</a:t>
            </a:r>
            <a:r>
              <a:rPr lang="en-US" altLang="ko-KR" dirty="0">
                <a:solidFill>
                  <a:srgbClr val="000000"/>
                </a:solidFill>
                <a:latin typeface="Noto Sans CJK KR Black" pitchFamily="34" charset="0"/>
              </a:rPr>
              <a:t>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AE32E2-37B7-D5E2-66D6-F0FEDA482609}"/>
              </a:ext>
            </a:extLst>
          </p:cNvPr>
          <p:cNvSpPr txBox="1"/>
          <p:nvPr/>
        </p:nvSpPr>
        <p:spPr>
          <a:xfrm>
            <a:off x="1430286" y="7552372"/>
            <a:ext cx="522703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IWBTB </a:t>
            </a:r>
            <a:r>
              <a:rPr lang="ko-KR" altLang="en-US" dirty="0" err="1"/>
              <a:t>미싱노</a:t>
            </a:r>
            <a:r>
              <a:rPr lang="ko-KR" altLang="en-US" dirty="0"/>
              <a:t> 보스 모작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 err="1"/>
              <a:t>인개발</a:t>
            </a:r>
            <a:endParaRPr lang="en-US" altLang="ko-KR" dirty="0"/>
          </a:p>
          <a:p>
            <a:r>
              <a:rPr lang="ko-KR" altLang="en-US" dirty="0"/>
              <a:t>사용언어 </a:t>
            </a:r>
            <a:r>
              <a:rPr lang="en-US" altLang="ko-KR" dirty="0"/>
              <a:t>: Python</a:t>
            </a:r>
          </a:p>
          <a:p>
            <a:r>
              <a:rPr lang="ko-KR" altLang="en-US" dirty="0"/>
              <a:t>소개영상 </a:t>
            </a:r>
            <a:r>
              <a:rPr lang="en-US" altLang="ko-KR" dirty="0"/>
              <a:t>: </a:t>
            </a:r>
            <a:r>
              <a:rPr lang="ko-KR" altLang="en-US" dirty="0">
                <a:hlinkClick r:id="rId2"/>
              </a:rPr>
              <a:t>https://youtu.be/Db__RmsBETw</a:t>
            </a:r>
            <a:endParaRPr lang="en-US" altLang="ko-KR" dirty="0"/>
          </a:p>
          <a:p>
            <a:r>
              <a:rPr lang="ko-KR" altLang="en-US" dirty="0" err="1"/>
              <a:t>깃허브</a:t>
            </a:r>
            <a:r>
              <a:rPr lang="ko-KR" altLang="en-US" dirty="0"/>
              <a:t> </a:t>
            </a:r>
            <a:r>
              <a:rPr lang="en-US" altLang="ko-KR" dirty="0">
                <a:hlinkClick r:id="rId3"/>
              </a:rPr>
              <a:t>https://github.com/boy0501/2DGP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829946-5842-E945-37BA-5D19615824CE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97324" y="1625862"/>
            <a:ext cx="7242290" cy="50008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254261-41DE-0D90-EA9B-75DCC61F3D69}"/>
              </a:ext>
            </a:extLst>
          </p:cNvPr>
          <p:cNvSpPr txBox="1"/>
          <p:nvPr/>
        </p:nvSpPr>
        <p:spPr>
          <a:xfrm>
            <a:off x="10173517" y="7552372"/>
            <a:ext cx="692376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Cruelty Tower </a:t>
            </a:r>
          </a:p>
          <a:p>
            <a:r>
              <a:rPr lang="en-US" altLang="ko-KR" dirty="0"/>
              <a:t>2</a:t>
            </a:r>
            <a:r>
              <a:rPr lang="ko-KR" altLang="en-US" dirty="0" err="1"/>
              <a:t>인개발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사용언어 </a:t>
            </a:r>
            <a:r>
              <a:rPr lang="en-US" altLang="ko-KR" dirty="0"/>
              <a:t>:C++, OpenGL</a:t>
            </a:r>
          </a:p>
          <a:p>
            <a:r>
              <a:rPr lang="ko-KR" altLang="en-US" dirty="0"/>
              <a:t>담당업무 </a:t>
            </a:r>
            <a:r>
              <a:rPr lang="en-US" altLang="ko-KR" dirty="0"/>
              <a:t>: sound</a:t>
            </a:r>
            <a:r>
              <a:rPr lang="ko-KR" altLang="en-US" dirty="0"/>
              <a:t>처리</a:t>
            </a:r>
            <a:r>
              <a:rPr lang="en-US" altLang="ko-KR" dirty="0"/>
              <a:t>, </a:t>
            </a:r>
            <a:r>
              <a:rPr lang="ko-KR" altLang="en-US" dirty="0"/>
              <a:t>타워 공격로직</a:t>
            </a:r>
            <a:r>
              <a:rPr lang="en-US" altLang="ko-KR" dirty="0"/>
              <a:t>, ai </a:t>
            </a:r>
            <a:r>
              <a:rPr lang="ko-KR" altLang="en-US" dirty="0" err="1"/>
              <a:t>길찾기</a:t>
            </a:r>
            <a:r>
              <a:rPr lang="en-US" altLang="ko-KR" dirty="0"/>
              <a:t>, </a:t>
            </a:r>
            <a:r>
              <a:rPr lang="ko-KR" altLang="en-US" dirty="0" err="1"/>
              <a:t>미니맵</a:t>
            </a:r>
            <a:endParaRPr lang="en-US" altLang="ko-KR" dirty="0"/>
          </a:p>
          <a:p>
            <a:r>
              <a:rPr lang="ko-KR" altLang="en-US" dirty="0"/>
              <a:t>소개영상 </a:t>
            </a:r>
            <a:r>
              <a:rPr lang="ko-KR" altLang="en-US" dirty="0">
                <a:hlinkClick r:id="rId5"/>
              </a:rPr>
              <a:t>https://youtu.be/NwGvtj4_O04</a:t>
            </a:r>
            <a:endParaRPr lang="en-US" altLang="ko-KR" dirty="0"/>
          </a:p>
          <a:p>
            <a:r>
              <a:rPr lang="ko-KR" altLang="en-US" dirty="0" err="1"/>
              <a:t>깃허브</a:t>
            </a:r>
            <a:r>
              <a:rPr lang="ko-KR" altLang="en-US" dirty="0"/>
              <a:t> </a:t>
            </a:r>
            <a:r>
              <a:rPr lang="en-US" altLang="ko-KR" dirty="0">
                <a:hlinkClick r:id="rId6"/>
              </a:rPr>
              <a:t>https://github.com/Mari-Jun/2020_OPEN_GL-Term-Project</a:t>
            </a:r>
            <a:endParaRPr lang="ko-KR" altLang="en-US" dirty="0"/>
          </a:p>
        </p:txBody>
      </p:sp>
      <p:pic>
        <p:nvPicPr>
          <p:cNvPr id="16" name="그림 15" descr="텍스트, 어두운이(가) 표시된 사진&#10;&#10;자동 생성된 설명">
            <a:extLst>
              <a:ext uri="{FF2B5EF4-FFF2-40B4-BE49-F238E27FC236}">
                <a16:creationId xmlns:a16="http://schemas.microsoft.com/office/drawing/2014/main" id="{9851DE6D-D6B8-3F4C-59E2-C4D388563DE1}"/>
              </a:ext>
            </a:extLst>
          </p:cNvPr>
          <p:cNvPicPr preferRelativeResize="0"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400" y="1618242"/>
            <a:ext cx="6705600" cy="500084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27810" y="1098371"/>
            <a:ext cx="10949238" cy="13542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200" kern="0" spc="-300" dirty="0" err="1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FruitsPangPang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990600" y="3619500"/>
            <a:ext cx="3009866" cy="10255"/>
            <a:chOff x="938603" y="5045273"/>
            <a:chExt cx="4006132" cy="10255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938603" y="5045273"/>
              <a:ext cx="4006132" cy="10255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927810" y="5448300"/>
            <a:ext cx="5643786" cy="40318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ko-KR" altLang="en-US" sz="1600" dirty="0"/>
              <a:t>수집한 아이템을 적에게 던져 맞추는 게임</a:t>
            </a:r>
            <a:r>
              <a:rPr lang="en-US" altLang="ko-KR" sz="1600" dirty="0"/>
              <a:t>.</a:t>
            </a:r>
          </a:p>
          <a:p>
            <a:pPr algn="just"/>
            <a:endParaRPr lang="en-US" sz="1600" dirty="0"/>
          </a:p>
          <a:p>
            <a:pPr algn="just"/>
            <a:r>
              <a:rPr lang="ko-KR" altLang="en-US" sz="1600" dirty="0"/>
              <a:t>개발환경 </a:t>
            </a:r>
            <a:r>
              <a:rPr lang="en-US" altLang="ko-KR" sz="1600" dirty="0"/>
              <a:t>: C++11, Unreal Engine 4, IOCP , MSSQL</a:t>
            </a:r>
          </a:p>
          <a:p>
            <a:pPr algn="just"/>
            <a:endParaRPr lang="en-US" altLang="ko-KR" sz="1600" dirty="0"/>
          </a:p>
          <a:p>
            <a:pPr marL="0" indent="0">
              <a:buNone/>
            </a:pPr>
            <a:r>
              <a:rPr lang="ko-KR" altLang="en-US" sz="1600" dirty="0"/>
              <a:t>역할 </a:t>
            </a:r>
            <a:r>
              <a:rPr lang="en-US" altLang="ko-KR" sz="1600" dirty="0"/>
              <a:t>: </a:t>
            </a:r>
            <a:r>
              <a:rPr lang="ko-KR" altLang="en-US" sz="1600" dirty="0"/>
              <a:t>서버 프로그래머 및 클라이언트 컨텐츠 프로그래머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IOCP</a:t>
            </a:r>
            <a:r>
              <a:rPr lang="ko-KR" altLang="en-US" sz="1600" dirty="0"/>
              <a:t>를 사용하여 로비서버</a:t>
            </a:r>
            <a:r>
              <a:rPr lang="en-US" altLang="ko-KR" sz="1600" dirty="0"/>
              <a:t>,</a:t>
            </a:r>
            <a:r>
              <a:rPr lang="ko-KR" altLang="en-US" sz="1600" dirty="0"/>
              <a:t>게임서버</a:t>
            </a:r>
            <a:r>
              <a:rPr lang="en-US" altLang="ko-KR" sz="1600" dirty="0"/>
              <a:t>,DB</a:t>
            </a:r>
            <a:r>
              <a:rPr lang="ko-KR" altLang="en-US" sz="1600" dirty="0"/>
              <a:t>서버 개발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DB(MSSQL)</a:t>
            </a:r>
            <a:r>
              <a:rPr lang="ko-KR" altLang="en-US" sz="1600" dirty="0"/>
              <a:t>연동 및 플레이어의 정보 저장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600" dirty="0"/>
              <a:t> </a:t>
            </a:r>
            <a:r>
              <a:rPr lang="ko-KR" altLang="en-US" sz="1600" dirty="0"/>
              <a:t>클라이언트 </a:t>
            </a:r>
            <a:r>
              <a:rPr lang="en-US" altLang="ko-KR" sz="1600" dirty="0"/>
              <a:t>UI</a:t>
            </a:r>
            <a:r>
              <a:rPr lang="ko-KR" altLang="en-US" sz="1600" dirty="0"/>
              <a:t>의 기본 틀 및 </a:t>
            </a:r>
            <a:r>
              <a:rPr lang="en-US" altLang="ko-KR" sz="1600" dirty="0"/>
              <a:t>UI</a:t>
            </a:r>
            <a:r>
              <a:rPr lang="ko-KR" altLang="en-US" sz="1600" dirty="0"/>
              <a:t>에 사용되는 기능 로직</a:t>
            </a:r>
            <a:r>
              <a:rPr lang="en-US" altLang="ko-KR" sz="1600" dirty="0"/>
              <a:t> </a:t>
            </a:r>
            <a:r>
              <a:rPr lang="ko-KR" altLang="en-US" sz="1600" dirty="0"/>
              <a:t>구현</a:t>
            </a:r>
            <a:endParaRPr lang="en-US" altLang="ko-KR" sz="1600" dirty="0"/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r>
              <a:rPr lang="ko-KR" altLang="en-US" sz="1600" dirty="0"/>
              <a:t>주요 기술 </a:t>
            </a:r>
            <a:r>
              <a:rPr lang="en-US" altLang="ko-KR" sz="1600" dirty="0"/>
              <a:t>: </a:t>
            </a:r>
          </a:p>
          <a:p>
            <a:pPr marL="0" indent="0">
              <a:buNone/>
            </a:pPr>
            <a:r>
              <a:rPr lang="en-US" altLang="ko-KR" sz="1600" dirty="0"/>
              <a:t>  -  </a:t>
            </a:r>
            <a:r>
              <a:rPr lang="ko-KR" altLang="en-US" sz="1600" dirty="0" err="1"/>
              <a:t>매칭시스템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 - Stored Procedure</a:t>
            </a:r>
            <a:r>
              <a:rPr lang="ko-KR" altLang="en-US" sz="1600" dirty="0"/>
              <a:t>를 사용한 </a:t>
            </a:r>
            <a:r>
              <a:rPr lang="en-US" altLang="ko-KR" sz="1600" dirty="0"/>
              <a:t>Database </a:t>
            </a:r>
            <a:r>
              <a:rPr lang="ko-KR" altLang="en-US" sz="1600" dirty="0"/>
              <a:t>연동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 - </a:t>
            </a:r>
            <a:r>
              <a:rPr lang="ko-KR" altLang="en-US" sz="1600" dirty="0" err="1"/>
              <a:t>언리얼</a:t>
            </a:r>
            <a:r>
              <a:rPr lang="ko-KR" altLang="en-US" sz="1600" dirty="0"/>
              <a:t> 클라이언트 네트워크 모듈 </a:t>
            </a:r>
            <a:r>
              <a:rPr lang="en-US" altLang="ko-KR" sz="1600" dirty="0"/>
              <a:t>(Overlapped I/O Callback)</a:t>
            </a:r>
          </a:p>
          <a:p>
            <a:pPr marL="0" indent="0">
              <a:buNone/>
            </a:pPr>
            <a:r>
              <a:rPr lang="ko-KR" altLang="en-US" sz="1600" dirty="0"/>
              <a:t>소개 영상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>
                <a:hlinkClick r:id="rId3"/>
              </a:rPr>
              <a:t>https://youtu.be/fn6TnzF7jdw</a:t>
            </a:r>
            <a:endParaRPr lang="en-US" altLang="ko-KR" sz="1600" dirty="0"/>
          </a:p>
          <a:p>
            <a:pPr marL="0" indent="0">
              <a:buNone/>
            </a:pPr>
            <a:r>
              <a:rPr lang="ko-KR" altLang="en-US" sz="1600" dirty="0"/>
              <a:t>소스코드 </a:t>
            </a:r>
            <a:r>
              <a:rPr lang="en-US" altLang="ko-KR" sz="1600" dirty="0"/>
              <a:t>: </a:t>
            </a:r>
            <a:r>
              <a:rPr lang="en-US" altLang="ko-KR" sz="1600" dirty="0">
                <a:hlinkClick r:id="rId4"/>
              </a:rPr>
              <a:t>https://github.com/YeajunLee/FruitsPangPang</a:t>
            </a:r>
            <a:endParaRPr lang="en-US" altLang="ko-KR" sz="1600" dirty="0"/>
          </a:p>
          <a:p>
            <a:pPr algn="just"/>
            <a:r>
              <a:rPr lang="en-US" sz="1600" dirty="0"/>
              <a:t>. 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049029" y="3878575"/>
            <a:ext cx="552256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2021.07 </a:t>
            </a:r>
            <a:r>
              <a:rPr lang="en-US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~</a:t>
            </a:r>
            <a:r>
              <a:rPr 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 2022.06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943050" y="4651994"/>
            <a:ext cx="4016923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Noto Sans CJK KR Black" pitchFamily="34" charset="0"/>
              </a:rPr>
              <a:t>3</a:t>
            </a:r>
            <a:r>
              <a:rPr lang="ko-KR" altLang="en-US" dirty="0">
                <a:solidFill>
                  <a:srgbClr val="000000"/>
                </a:solidFill>
                <a:latin typeface="Noto Sans CJK KR Black" pitchFamily="34" charset="0"/>
              </a:rPr>
              <a:t>인 개발</a:t>
            </a:r>
            <a:r>
              <a:rPr lang="en-US" altLang="ko-KR" dirty="0">
                <a:solidFill>
                  <a:srgbClr val="000000"/>
                </a:solidFill>
                <a:latin typeface="Noto Sans CJK KR Black" pitchFamily="34" charset="0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Noto Sans CJK KR Black" pitchFamily="34" charset="0"/>
              </a:rPr>
              <a:t>서버</a:t>
            </a:r>
            <a:r>
              <a:rPr lang="en-US" altLang="ko-KR" dirty="0">
                <a:solidFill>
                  <a:srgbClr val="000000"/>
                </a:solidFill>
                <a:latin typeface="Noto Sans CJK KR Black" pitchFamily="34" charset="0"/>
              </a:rPr>
              <a:t>1, </a:t>
            </a:r>
            <a:r>
              <a:rPr lang="ko-KR" altLang="en-US" dirty="0">
                <a:solidFill>
                  <a:srgbClr val="000000"/>
                </a:solidFill>
                <a:latin typeface="Noto Sans CJK KR Black" pitchFamily="34" charset="0"/>
              </a:rPr>
              <a:t>클라이언트</a:t>
            </a:r>
            <a:r>
              <a:rPr lang="en-US" altLang="ko-KR" dirty="0">
                <a:solidFill>
                  <a:srgbClr val="000000"/>
                </a:solidFill>
                <a:latin typeface="Noto Sans CJK KR Black" pitchFamily="34" charset="0"/>
              </a:rPr>
              <a:t>2)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6868603" y="615896"/>
            <a:ext cx="63704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>
                <a:solidFill>
                  <a:srgbClr val="000000"/>
                </a:solidFill>
                <a:latin typeface="Noto Sans CJK KR Regular" pitchFamily="34" charset="0"/>
              </a:rPr>
              <a:t>01</a:t>
            </a:r>
          </a:p>
        </p:txBody>
      </p:sp>
      <p:grpSp>
        <p:nvGrpSpPr>
          <p:cNvPr id="1002" name="그룹 1002"/>
          <p:cNvGrpSpPr/>
          <p:nvPr/>
        </p:nvGrpSpPr>
        <p:grpSpPr>
          <a:xfrm>
            <a:off x="7288662" y="1348448"/>
            <a:ext cx="327736" cy="854062"/>
            <a:chOff x="4059346" y="2715397"/>
            <a:chExt cx="327736" cy="854062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4059346" y="2715397"/>
              <a:ext cx="327735" cy="327735"/>
              <a:chOff x="4059346" y="2715397"/>
              <a:chExt cx="327735" cy="327735"/>
            </a:xfrm>
          </p:grpSpPr>
          <p:pic>
            <p:nvPicPr>
              <p:cNvPr id="12" name="Object 11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4059346" y="2715397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4059347" y="3241723"/>
              <a:ext cx="327735" cy="327735"/>
              <a:chOff x="4059347" y="3241723"/>
              <a:chExt cx="327735" cy="327735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4059347" y="3241723"/>
                <a:ext cx="327735" cy="327735"/>
              </a:xfrm>
              <a:prstGeom prst="rect">
                <a:avLst/>
              </a:prstGeom>
            </p:spPr>
          </p:pic>
        </p:grpSp>
      </p:grpSp>
      <p:sp>
        <p:nvSpPr>
          <p:cNvPr id="18" name="Object 18"/>
          <p:cNvSpPr txBox="1"/>
          <p:nvPr/>
        </p:nvSpPr>
        <p:spPr>
          <a:xfrm>
            <a:off x="10390643" y="4571429"/>
            <a:ext cx="6171429" cy="4114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Noto Sans CJK KR Medium" pitchFamily="34" charset="0"/>
                <a:cs typeface="Noto Sans CJK KR Medium" pitchFamily="34" charset="0"/>
              </a:rPr>
              <a:t>이미지를 넣어 주세요</a:t>
            </a:r>
            <a:endParaRPr lang="en-US" dirty="0"/>
          </a:p>
        </p:txBody>
      </p:sp>
      <p:graphicFrame>
        <p:nvGraphicFramePr>
          <p:cNvPr id="5" name="개체 7">
            <a:extLst>
              <a:ext uri="{FF2B5EF4-FFF2-40B4-BE49-F238E27FC236}">
                <a16:creationId xmlns:a16="http://schemas.microsoft.com/office/drawing/2014/main" id="{E3DD3D57-EC5A-401C-2EC7-FD6C071036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3725188"/>
              </p:ext>
            </p:extLst>
          </p:nvPr>
        </p:nvGraphicFramePr>
        <p:xfrm>
          <a:off x="7045312" y="3228991"/>
          <a:ext cx="9663471" cy="55479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0" imgH="0" progId="PBrush">
                  <p:embed/>
                </p:oleObj>
              </mc:Choice>
              <mc:Fallback>
                <p:oleObj name="Bitmap Image" r:id="rId6" imgW="0" imgH="0" progId="PBrush">
                  <p:embed/>
                  <p:pic>
                    <p:nvPicPr>
                      <p:cNvPr id="4" name="개체 7">
                        <a:extLst>
                          <a:ext uri="{FF2B5EF4-FFF2-40B4-BE49-F238E27FC236}">
                            <a16:creationId xmlns:a16="http://schemas.microsoft.com/office/drawing/2014/main" id="{B2CE3279-5CBB-5BC4-389F-FECA3DB190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45312" y="3228991"/>
                        <a:ext cx="9663471" cy="554792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 err="1"/>
              <a:t>FruitsPangPang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592733" y="9051489"/>
            <a:ext cx="246567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매칭 시스템 흐름</a:t>
            </a:r>
            <a:endParaRPr lang="en-US" sz="4000" dirty="0"/>
          </a:p>
        </p:txBody>
      </p:sp>
      <p:sp>
        <p:nvSpPr>
          <p:cNvPr id="12" name="Object 12"/>
          <p:cNvSpPr txBox="1"/>
          <p:nvPr/>
        </p:nvSpPr>
        <p:spPr>
          <a:xfrm>
            <a:off x="16868603" y="615896"/>
            <a:ext cx="63704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02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958095" y="741325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800" b="1" dirty="0"/>
              <a:t>매칭 시스템</a:t>
            </a:r>
            <a:endParaRPr lang="en-US" altLang="ko-KR" sz="1800" b="1" dirty="0"/>
          </a:p>
        </p:txBody>
      </p:sp>
      <p:sp>
        <p:nvSpPr>
          <p:cNvPr id="14" name="Object 14"/>
          <p:cNvSpPr txBox="1"/>
          <p:nvPr/>
        </p:nvSpPr>
        <p:spPr>
          <a:xfrm>
            <a:off x="8162989" y="1387853"/>
            <a:ext cx="9532277" cy="73558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000" dirty="0" err="1"/>
              <a:t>매칭시스템의</a:t>
            </a:r>
            <a:r>
              <a:rPr lang="ko-KR" altLang="en-US" sz="2000" dirty="0"/>
              <a:t> 흐름</a:t>
            </a:r>
            <a:endParaRPr lang="en-US" altLang="ko-KR" sz="2000" dirty="0"/>
          </a:p>
          <a:p>
            <a:pPr marL="342900" indent="-342900">
              <a:buFontTx/>
              <a:buAutoNum type="arabicPeriod"/>
            </a:pPr>
            <a:r>
              <a:rPr lang="ko-KR" altLang="en-US" sz="2000" dirty="0"/>
              <a:t>플레이어 매칭 요청 시에 게임서버가 안 켜져 있다면 로비서버에서 </a:t>
            </a:r>
            <a:r>
              <a:rPr lang="en-US" altLang="ko-KR" sz="2000" dirty="0" err="1"/>
              <a:t>ShellExcute</a:t>
            </a:r>
            <a:r>
              <a:rPr lang="en-US" altLang="ko-KR" sz="2000" dirty="0"/>
              <a:t>()</a:t>
            </a:r>
            <a:r>
              <a:rPr lang="ko-KR" altLang="en-US" sz="2000" dirty="0"/>
              <a:t>를 이용하여 </a:t>
            </a:r>
            <a:r>
              <a:rPr lang="en-US" altLang="ko-KR" sz="2000" dirty="0"/>
              <a:t>Port</a:t>
            </a:r>
            <a:r>
              <a:rPr lang="ko-KR" altLang="en-US" sz="2000" dirty="0"/>
              <a:t>번호를 명령인수로 넣고 게임서버를 실행 합니다</a:t>
            </a:r>
            <a:r>
              <a:rPr lang="en-US" altLang="ko-KR" sz="2000" dirty="0"/>
              <a:t>. </a:t>
            </a:r>
          </a:p>
          <a:p>
            <a:pPr marL="342900" indent="-342900">
              <a:buFontTx/>
              <a:buAutoNum type="arabicPeriod"/>
            </a:pPr>
            <a:r>
              <a:rPr lang="ko-KR" altLang="en-US" sz="2000" dirty="0"/>
              <a:t>게임서버는 </a:t>
            </a:r>
            <a:r>
              <a:rPr lang="en-US" altLang="ko-KR" sz="2000" dirty="0"/>
              <a:t>Port</a:t>
            </a:r>
            <a:r>
              <a:rPr lang="ko-KR" altLang="en-US" sz="2000" dirty="0"/>
              <a:t>번호를 받아 </a:t>
            </a:r>
            <a:r>
              <a:rPr lang="en-US" altLang="ko-KR" sz="2000" dirty="0" err="1"/>
              <a:t>bind&amp;listen</a:t>
            </a:r>
            <a:r>
              <a:rPr lang="en-US" altLang="ko-KR" sz="2000" dirty="0"/>
              <a:t> </a:t>
            </a:r>
            <a:r>
              <a:rPr lang="ko-KR" altLang="en-US" sz="2000" dirty="0"/>
              <a:t>하고</a:t>
            </a:r>
            <a:r>
              <a:rPr lang="en-US" altLang="ko-KR" sz="2000" dirty="0"/>
              <a:t>, </a:t>
            </a:r>
            <a:r>
              <a:rPr lang="ko-KR" altLang="en-US" sz="2000" dirty="0"/>
              <a:t>해당 </a:t>
            </a:r>
            <a:r>
              <a:rPr lang="en-US" altLang="ko-KR" sz="2000" dirty="0"/>
              <a:t>Port</a:t>
            </a:r>
            <a:r>
              <a:rPr lang="ko-KR" altLang="en-US" sz="2000" dirty="0"/>
              <a:t>번호를 일종의 식별자로 이용하여 로비에게 연결요청</a:t>
            </a:r>
            <a:r>
              <a:rPr lang="en-US" altLang="ko-KR" sz="2000" dirty="0"/>
              <a:t> </a:t>
            </a:r>
            <a:r>
              <a:rPr lang="ko-KR" altLang="en-US" sz="2000" dirty="0"/>
              <a:t>합니다</a:t>
            </a:r>
            <a:r>
              <a:rPr lang="en-US" altLang="ko-KR" sz="2000" dirty="0"/>
              <a:t>.</a:t>
            </a:r>
          </a:p>
          <a:p>
            <a:pPr marL="342900" indent="-342900">
              <a:buFontTx/>
              <a:buAutoNum type="arabicPeriod"/>
            </a:pPr>
            <a:r>
              <a:rPr lang="ko-KR" altLang="en-US" sz="2000" dirty="0"/>
              <a:t>로비서버는 해당 패킷을 받고</a:t>
            </a:r>
            <a:r>
              <a:rPr lang="en-US" altLang="ko-KR" sz="2000" dirty="0"/>
              <a:t> </a:t>
            </a:r>
            <a:r>
              <a:rPr lang="ko-KR" altLang="en-US" sz="2000" dirty="0" err="1"/>
              <a:t>서버간의</a:t>
            </a:r>
            <a:r>
              <a:rPr lang="ko-KR" altLang="en-US" sz="2000" dirty="0"/>
              <a:t> 요청임을 확인 한 후</a:t>
            </a:r>
            <a:r>
              <a:rPr lang="en-US" altLang="ko-KR" sz="2000" dirty="0"/>
              <a:t>, GQCS</a:t>
            </a:r>
            <a:r>
              <a:rPr lang="ko-KR" altLang="en-US" sz="2000" dirty="0"/>
              <a:t>에서 구분해주는 </a:t>
            </a:r>
            <a:r>
              <a:rPr lang="en-US" altLang="ko-KR" sz="2000" dirty="0" err="1"/>
              <a:t>Oper</a:t>
            </a:r>
            <a:r>
              <a:rPr lang="ko-KR" altLang="en-US" sz="2000" dirty="0"/>
              <a:t>를 서버전용으로 바꾸고</a:t>
            </a:r>
            <a:r>
              <a:rPr lang="en-US" altLang="ko-KR" sz="2000" dirty="0"/>
              <a:t>, </a:t>
            </a:r>
            <a:r>
              <a:rPr lang="ko-KR" altLang="en-US" sz="2000" dirty="0"/>
              <a:t>기존의 </a:t>
            </a:r>
            <a:r>
              <a:rPr lang="en-US" altLang="ko-KR" sz="2000" dirty="0"/>
              <a:t>Completion </a:t>
            </a:r>
            <a:br>
              <a:rPr lang="en-US" altLang="ko-KR" sz="2000" dirty="0"/>
            </a:br>
            <a:r>
              <a:rPr lang="en-US" altLang="ko-KR" sz="2000" dirty="0"/>
              <a:t>Key</a:t>
            </a:r>
            <a:r>
              <a:rPr lang="ko-KR" altLang="en-US" sz="2000" dirty="0"/>
              <a:t>를 버리고</a:t>
            </a:r>
            <a:r>
              <a:rPr lang="en-US" altLang="ko-KR" sz="2000" dirty="0"/>
              <a:t> </a:t>
            </a:r>
            <a:r>
              <a:rPr lang="ko-KR" altLang="en-US" sz="2000" dirty="0"/>
              <a:t>새로운 </a:t>
            </a:r>
            <a:r>
              <a:rPr lang="en-US" altLang="ko-KR" sz="2000" dirty="0"/>
              <a:t>key</a:t>
            </a:r>
            <a:r>
              <a:rPr lang="ko-KR" altLang="en-US" sz="2000" dirty="0"/>
              <a:t>를 사용하게 하여 플레이어가 보내는 패킷과 서버가 보내는 패킷을 각각 분리하여 처리합니다</a:t>
            </a:r>
            <a:r>
              <a:rPr lang="en-US" altLang="ko-KR" sz="2000" dirty="0"/>
              <a:t>.</a:t>
            </a:r>
          </a:p>
          <a:p>
            <a:pPr marL="342900" indent="-342900">
              <a:buFontTx/>
              <a:buAutoNum type="arabicPeriod"/>
            </a:pPr>
            <a:endParaRPr lang="en-US" altLang="ko-KR" sz="2000" dirty="0"/>
          </a:p>
          <a:p>
            <a:r>
              <a:rPr lang="ko-KR" altLang="en-US" sz="2000" dirty="0"/>
              <a:t>클라이언트는 매칭 완료 이후</a:t>
            </a:r>
            <a:r>
              <a:rPr lang="en-US" altLang="ko-KR" sz="2000" dirty="0"/>
              <a:t>, </a:t>
            </a:r>
            <a:r>
              <a:rPr lang="ko-KR" altLang="en-US" sz="2000" dirty="0"/>
              <a:t>게임 레벨로 넘어가면서 로비서버와의 연결을 끊고</a:t>
            </a:r>
            <a:r>
              <a:rPr lang="en-US" altLang="ko-KR" sz="2000" dirty="0"/>
              <a:t>, </a:t>
            </a:r>
            <a:r>
              <a:rPr lang="ko-KR" altLang="en-US" sz="2000" dirty="0"/>
              <a:t>게임서버와 연결하게 됩니다</a:t>
            </a:r>
            <a:r>
              <a:rPr lang="en-US" altLang="ko-KR" sz="2000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sz="2000" dirty="0"/>
              <a:t>힘들었던 점</a:t>
            </a:r>
            <a:endParaRPr lang="en-US" altLang="ko-KR" sz="2000" dirty="0"/>
          </a:p>
          <a:p>
            <a:r>
              <a:rPr lang="ko-KR" altLang="en-US" sz="2000" b="1" dirty="0"/>
              <a:t>서버</a:t>
            </a:r>
            <a:r>
              <a:rPr lang="en-US" altLang="ko-KR" sz="2000" b="1" dirty="0"/>
              <a:t>-</a:t>
            </a:r>
            <a:r>
              <a:rPr lang="ko-KR" altLang="en-US" sz="2000" b="1" dirty="0"/>
              <a:t>서버간 통신방법을 설계할 때가 가장 힘들었습니다</a:t>
            </a:r>
            <a:r>
              <a:rPr lang="en-US" altLang="ko-KR" sz="2000" b="1" dirty="0"/>
              <a:t>.</a:t>
            </a:r>
          </a:p>
          <a:p>
            <a:r>
              <a:rPr lang="en-US" altLang="ko-KR" sz="2000" dirty="0"/>
              <a:t> </a:t>
            </a:r>
            <a:r>
              <a:rPr lang="ko-KR" altLang="en-US" sz="2000" dirty="0"/>
              <a:t>로비서버가 </a:t>
            </a:r>
            <a:r>
              <a:rPr lang="en-US" altLang="ko-KR" sz="2000" dirty="0"/>
              <a:t>Accept</a:t>
            </a:r>
            <a:r>
              <a:rPr lang="ko-KR" altLang="en-US" sz="2000" dirty="0"/>
              <a:t>를 받을 때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Aceept</a:t>
            </a:r>
            <a:r>
              <a:rPr lang="ko-KR" altLang="en-US" sz="2000" dirty="0"/>
              <a:t>만으로는 클라이언트</a:t>
            </a:r>
            <a:r>
              <a:rPr lang="en-US" altLang="ko-KR" sz="2000" dirty="0"/>
              <a:t>,</a:t>
            </a:r>
            <a:r>
              <a:rPr lang="ko-KR" altLang="en-US" sz="2000" dirty="0"/>
              <a:t>게임서버가 구분이 안되어 일단 모두 클라이언트가 </a:t>
            </a:r>
            <a:r>
              <a:rPr lang="en-US" altLang="ko-KR" sz="2000" dirty="0"/>
              <a:t>Accept</a:t>
            </a:r>
            <a:r>
              <a:rPr lang="ko-KR" altLang="en-US" sz="2000" dirty="0"/>
              <a:t>했다고 간주합니다</a:t>
            </a:r>
            <a:r>
              <a:rPr lang="en-US" altLang="ko-KR" sz="2000" dirty="0"/>
              <a:t>.</a:t>
            </a:r>
            <a:r>
              <a:rPr lang="ko-KR" altLang="en-US" sz="2000" dirty="0"/>
              <a:t>이후</a:t>
            </a:r>
            <a:r>
              <a:rPr lang="en-US" altLang="ko-KR" sz="2000" dirty="0"/>
              <a:t> </a:t>
            </a:r>
            <a:r>
              <a:rPr lang="ko-KR" altLang="en-US" sz="2000" dirty="0"/>
              <a:t>게임서버에서는 </a:t>
            </a:r>
            <a:r>
              <a:rPr lang="en-US" altLang="ko-KR" sz="2000" dirty="0"/>
              <a:t>Port</a:t>
            </a:r>
            <a:r>
              <a:rPr lang="ko-KR" altLang="en-US" sz="2000" dirty="0"/>
              <a:t>번호를 담은 특별한 패킷을 하나 더 보내서 구별을 하고 클라이언트를 보관하는 자료구조에서 비워준 다음</a:t>
            </a:r>
            <a:r>
              <a:rPr lang="en-US" altLang="ko-KR" sz="2000" dirty="0"/>
              <a:t> </a:t>
            </a:r>
            <a:r>
              <a:rPr lang="ko-KR" altLang="en-US" sz="2000" dirty="0"/>
              <a:t> 서버 자료구조로 관리하게 되면서 </a:t>
            </a:r>
            <a:r>
              <a:rPr lang="ko-KR" altLang="en-US" sz="2000" b="1" dirty="0"/>
              <a:t>기존의 </a:t>
            </a:r>
            <a:r>
              <a:rPr lang="en-US" altLang="ko-KR" sz="2000" b="1" dirty="0"/>
              <a:t>Completion Key</a:t>
            </a:r>
            <a:r>
              <a:rPr lang="ko-KR" altLang="en-US" sz="2000" b="1" dirty="0"/>
              <a:t>를 폐기하고 새롭게 </a:t>
            </a:r>
            <a:r>
              <a:rPr lang="en-US" altLang="ko-KR" sz="2000" b="1" dirty="0"/>
              <a:t>Key</a:t>
            </a:r>
            <a:r>
              <a:rPr lang="ko-KR" altLang="en-US" sz="2000" b="1" dirty="0"/>
              <a:t>를 받아서 구분하는 절차를 </a:t>
            </a:r>
            <a:r>
              <a:rPr lang="ko-KR" altLang="en-US" sz="2000" dirty="0"/>
              <a:t>거쳤는데</a:t>
            </a:r>
            <a:r>
              <a:rPr lang="en-US" altLang="ko-KR" sz="2000" dirty="0"/>
              <a:t>, </a:t>
            </a:r>
            <a:r>
              <a:rPr lang="ko-KR" altLang="en-US" sz="2000" dirty="0"/>
              <a:t>이 방식을 생각하고</a:t>
            </a:r>
            <a:r>
              <a:rPr lang="en-US" altLang="ko-KR" sz="2000" dirty="0"/>
              <a:t>, </a:t>
            </a:r>
            <a:r>
              <a:rPr lang="ko-KR" altLang="en-US" sz="2000" dirty="0"/>
              <a:t>구현하는 과정에서 고민을 많이 했던 것이 힘들었습니다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0FBE6E-E101-9D7A-C004-6E76E51EC040}"/>
              </a:ext>
            </a:extLst>
          </p:cNvPr>
          <p:cNvSpPr/>
          <p:nvPr/>
        </p:nvSpPr>
        <p:spPr>
          <a:xfrm>
            <a:off x="592733" y="1351965"/>
            <a:ext cx="2057400" cy="7677947"/>
          </a:xfrm>
          <a:prstGeom prst="rect">
            <a:avLst/>
          </a:prstGeom>
          <a:solidFill>
            <a:srgbClr val="DB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08AC5ED-07C0-C16F-B74C-A3337C0B9651}"/>
              </a:ext>
            </a:extLst>
          </p:cNvPr>
          <p:cNvSpPr/>
          <p:nvPr/>
        </p:nvSpPr>
        <p:spPr>
          <a:xfrm>
            <a:off x="3192352" y="1351964"/>
            <a:ext cx="2057400" cy="7677947"/>
          </a:xfrm>
          <a:prstGeom prst="rect">
            <a:avLst/>
          </a:prstGeom>
          <a:solidFill>
            <a:srgbClr val="DB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440B74A-5BE7-5CCA-23F9-C9D155D6E9D9}"/>
              </a:ext>
            </a:extLst>
          </p:cNvPr>
          <p:cNvSpPr/>
          <p:nvPr/>
        </p:nvSpPr>
        <p:spPr>
          <a:xfrm>
            <a:off x="5777330" y="1335257"/>
            <a:ext cx="2057400" cy="7677947"/>
          </a:xfrm>
          <a:prstGeom prst="rect">
            <a:avLst/>
          </a:prstGeom>
          <a:solidFill>
            <a:srgbClr val="DB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D2CAEA-1750-CD73-865E-5EC556DED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33" y="1866900"/>
            <a:ext cx="6799438" cy="692994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20975A9-70A1-E703-C08C-E3CDBACC3BF7}"/>
              </a:ext>
            </a:extLst>
          </p:cNvPr>
          <p:cNvSpPr txBox="1"/>
          <p:nvPr/>
        </p:nvSpPr>
        <p:spPr>
          <a:xfrm>
            <a:off x="1126133" y="1440817"/>
            <a:ext cx="1348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게임서버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8A1C21-A30A-16E4-6D6D-8684C4E53C61}"/>
              </a:ext>
            </a:extLst>
          </p:cNvPr>
          <p:cNvSpPr txBox="1"/>
          <p:nvPr/>
        </p:nvSpPr>
        <p:spPr>
          <a:xfrm>
            <a:off x="3667649" y="1439474"/>
            <a:ext cx="1348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로비서버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FF04810-42E7-70BB-1C63-7CFD4904CF27}"/>
              </a:ext>
            </a:extLst>
          </p:cNvPr>
          <p:cNvSpPr txBox="1"/>
          <p:nvPr/>
        </p:nvSpPr>
        <p:spPr>
          <a:xfrm>
            <a:off x="6177973" y="1416805"/>
            <a:ext cx="1348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클라이언트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D4F43F2-4585-279A-EF1E-A6AA139D0C6A}"/>
              </a:ext>
            </a:extLst>
          </p:cNvPr>
          <p:cNvSpPr/>
          <p:nvPr/>
        </p:nvSpPr>
        <p:spPr>
          <a:xfrm>
            <a:off x="838201" y="1206193"/>
            <a:ext cx="8310122" cy="8049482"/>
          </a:xfrm>
          <a:prstGeom prst="rect">
            <a:avLst/>
          </a:prstGeom>
          <a:solidFill>
            <a:srgbClr val="A8C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1" name="그룹 1001"/>
          <p:cNvGrpSpPr/>
          <p:nvPr/>
        </p:nvGrpSpPr>
        <p:grpSpPr>
          <a:xfrm>
            <a:off x="9517758" y="5913483"/>
            <a:ext cx="435413" cy="1107995"/>
            <a:chOff x="9542857" y="5900686"/>
            <a:chExt cx="327736" cy="854062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9542857" y="5900686"/>
              <a:ext cx="327735" cy="327735"/>
              <a:chOff x="9542857" y="5900686"/>
              <a:chExt cx="327735" cy="327735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9542857" y="5900686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9542858" y="6427012"/>
              <a:ext cx="327735" cy="327735"/>
              <a:chOff x="9542858" y="6427012"/>
              <a:chExt cx="327735" cy="327735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9542858" y="6427012"/>
                <a:ext cx="327735" cy="327735"/>
              </a:xfrm>
              <a:prstGeom prst="rect">
                <a:avLst/>
              </a:prstGeom>
            </p:spPr>
          </p:pic>
        </p:grpSp>
      </p:grpSp>
      <p:sp>
        <p:nvSpPr>
          <p:cNvPr id="10" name="Object 10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dirty="0" err="1"/>
              <a:t>FruitsPangPang</a:t>
            </a:r>
            <a:endParaRPr lang="en-US" altLang="ko-KR" dirty="0"/>
          </a:p>
        </p:txBody>
      </p:sp>
      <p:sp>
        <p:nvSpPr>
          <p:cNvPr id="11" name="Object 11"/>
          <p:cNvSpPr txBox="1"/>
          <p:nvPr/>
        </p:nvSpPr>
        <p:spPr>
          <a:xfrm rot="-21600000">
            <a:off x="821333" y="9282203"/>
            <a:ext cx="738571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DB</a:t>
            </a:r>
            <a:r>
              <a:rPr lang="ko-KR" altLang="en-US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관련 로직 흐름</a:t>
            </a:r>
            <a:endParaRPr lang="en-US" sz="4000" dirty="0"/>
          </a:p>
        </p:txBody>
      </p:sp>
      <p:sp>
        <p:nvSpPr>
          <p:cNvPr id="12" name="Object 12"/>
          <p:cNvSpPr txBox="1"/>
          <p:nvPr/>
        </p:nvSpPr>
        <p:spPr>
          <a:xfrm>
            <a:off x="16868603" y="615896"/>
            <a:ext cx="63704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03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958095" y="741325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DB</a:t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9982200" y="5900686"/>
            <a:ext cx="7828571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600" dirty="0"/>
              <a:t>DB</a:t>
            </a:r>
            <a:r>
              <a:rPr lang="ko-KR" altLang="en-US" sz="1600" dirty="0"/>
              <a:t>는</a:t>
            </a:r>
            <a:r>
              <a:rPr lang="en-US" altLang="ko-KR" sz="1600" dirty="0"/>
              <a:t> item table, player table, </a:t>
            </a:r>
            <a:r>
              <a:rPr lang="en-US" altLang="ko-KR" sz="1600" dirty="0" err="1"/>
              <a:t>playerhaveitem</a:t>
            </a:r>
            <a:r>
              <a:rPr lang="en-US" altLang="ko-KR" sz="1600" dirty="0"/>
              <a:t> table </a:t>
            </a:r>
            <a:r>
              <a:rPr lang="ko-KR" altLang="en-US" sz="1600" dirty="0"/>
              <a:t>총 </a:t>
            </a:r>
            <a:r>
              <a:rPr lang="en-US" altLang="ko-KR" sz="1600" dirty="0"/>
              <a:t>3</a:t>
            </a:r>
            <a:r>
              <a:rPr lang="ko-KR" altLang="en-US" sz="1600" dirty="0"/>
              <a:t>종류의 테이블을 가지고 있으며</a:t>
            </a:r>
            <a:endParaRPr lang="en-US" altLang="ko-KR" sz="1600" dirty="0"/>
          </a:p>
          <a:p>
            <a:r>
              <a:rPr lang="ko-KR" altLang="en-US" sz="1600" dirty="0"/>
              <a:t>유저정보를 기록합니다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쿼리문은 </a:t>
            </a:r>
            <a:r>
              <a:rPr lang="en-US" altLang="ko-KR" sz="1600" dirty="0" err="1"/>
              <a:t>StoredProcedure</a:t>
            </a:r>
            <a:r>
              <a:rPr lang="ko-KR" altLang="en-US" sz="1600" dirty="0"/>
              <a:t>를 이용하여 처리합니다</a:t>
            </a:r>
            <a:r>
              <a:rPr lang="en-US" altLang="ko-KR" sz="1600" dirty="0"/>
              <a:t>.</a:t>
            </a:r>
          </a:p>
        </p:txBody>
      </p:sp>
      <p:grpSp>
        <p:nvGrpSpPr>
          <p:cNvPr id="1005" name="그룹 1005"/>
          <p:cNvGrpSpPr/>
          <p:nvPr/>
        </p:nvGrpSpPr>
        <p:grpSpPr>
          <a:xfrm>
            <a:off x="9492063" y="1226150"/>
            <a:ext cx="7648149" cy="4247146"/>
            <a:chOff x="9492063" y="1226150"/>
            <a:chExt cx="7648149" cy="4247146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92063" y="1226150"/>
              <a:ext cx="7648149" cy="4247146"/>
            </a:xfrm>
            <a:prstGeom prst="rect">
              <a:avLst/>
            </a:prstGeom>
          </p:spPr>
        </p:pic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7D828F0-EE4D-D0AD-97C8-A21538447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0082" y="1450954"/>
            <a:ext cx="5891031" cy="186358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AA772E6-9AB2-4981-E4EB-7ED5BD541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1800" y="3408553"/>
            <a:ext cx="5819313" cy="2025265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0E231D-97F7-2A48-C9D8-5B42AEE4E6A8}"/>
              </a:ext>
            </a:extLst>
          </p:cNvPr>
          <p:cNvSpPr/>
          <p:nvPr/>
        </p:nvSpPr>
        <p:spPr>
          <a:xfrm>
            <a:off x="901449" y="1386531"/>
            <a:ext cx="1841751" cy="7694276"/>
          </a:xfrm>
          <a:prstGeom prst="rect">
            <a:avLst/>
          </a:prstGeom>
          <a:solidFill>
            <a:srgbClr val="DB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A17ECF8-AE46-6FDC-8983-C8734CC0A811}"/>
              </a:ext>
            </a:extLst>
          </p:cNvPr>
          <p:cNvSpPr/>
          <p:nvPr/>
        </p:nvSpPr>
        <p:spPr>
          <a:xfrm>
            <a:off x="3183135" y="1406488"/>
            <a:ext cx="1841751" cy="7694276"/>
          </a:xfrm>
          <a:prstGeom prst="rect">
            <a:avLst/>
          </a:prstGeom>
          <a:solidFill>
            <a:srgbClr val="DB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ㅠ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A93B7D3-2A5B-22F9-F0C8-ED36B6A80336}"/>
              </a:ext>
            </a:extLst>
          </p:cNvPr>
          <p:cNvSpPr/>
          <p:nvPr/>
        </p:nvSpPr>
        <p:spPr>
          <a:xfrm>
            <a:off x="5542583" y="1411624"/>
            <a:ext cx="1841751" cy="7694276"/>
          </a:xfrm>
          <a:prstGeom prst="rect">
            <a:avLst/>
          </a:prstGeom>
          <a:solidFill>
            <a:srgbClr val="DB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C24B0B6-A803-3BE1-ED2C-F09F1CC767B0}"/>
              </a:ext>
            </a:extLst>
          </p:cNvPr>
          <p:cNvSpPr/>
          <p:nvPr/>
        </p:nvSpPr>
        <p:spPr>
          <a:xfrm>
            <a:off x="7569092" y="1411624"/>
            <a:ext cx="1514419" cy="7694276"/>
          </a:xfrm>
          <a:prstGeom prst="rect">
            <a:avLst/>
          </a:prstGeom>
          <a:solidFill>
            <a:srgbClr val="DB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9EA184D-FF15-9348-CDD4-AE37440E92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207" y="1908173"/>
            <a:ext cx="7997304" cy="647065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CC9F588-2876-03D2-6CD9-EBBC50B9882A}"/>
              </a:ext>
            </a:extLst>
          </p:cNvPr>
          <p:cNvSpPr txBox="1"/>
          <p:nvPr/>
        </p:nvSpPr>
        <p:spPr>
          <a:xfrm>
            <a:off x="1316478" y="1488334"/>
            <a:ext cx="1348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게임서버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5EF3E0-950C-56C2-E6A7-5BD60216E399}"/>
              </a:ext>
            </a:extLst>
          </p:cNvPr>
          <p:cNvSpPr txBox="1"/>
          <p:nvPr/>
        </p:nvSpPr>
        <p:spPr>
          <a:xfrm>
            <a:off x="3693457" y="1469408"/>
            <a:ext cx="1348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DB</a:t>
            </a:r>
            <a:r>
              <a:rPr lang="ko-KR" altLang="en-US" dirty="0"/>
              <a:t>서버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8F540C-88C9-6370-FD87-7F08C68412EB}"/>
              </a:ext>
            </a:extLst>
          </p:cNvPr>
          <p:cNvSpPr txBox="1"/>
          <p:nvPr/>
        </p:nvSpPr>
        <p:spPr>
          <a:xfrm>
            <a:off x="5943600" y="1476646"/>
            <a:ext cx="1151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로비서버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11509A-2CA0-CF9B-B6A2-D4F526B8B13A}"/>
              </a:ext>
            </a:extLst>
          </p:cNvPr>
          <p:cNvSpPr txBox="1"/>
          <p:nvPr/>
        </p:nvSpPr>
        <p:spPr>
          <a:xfrm>
            <a:off x="7759777" y="1469408"/>
            <a:ext cx="1341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클라이언트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5470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dirty="0" err="1"/>
              <a:t>FruitsPangPang</a:t>
            </a:r>
            <a:endParaRPr lang="en-US" altLang="ko-KR" dirty="0"/>
          </a:p>
        </p:txBody>
      </p:sp>
      <p:sp>
        <p:nvSpPr>
          <p:cNvPr id="11" name="Object 11"/>
          <p:cNvSpPr txBox="1"/>
          <p:nvPr/>
        </p:nvSpPr>
        <p:spPr>
          <a:xfrm rot="-21600000">
            <a:off x="958095" y="9311199"/>
            <a:ext cx="738571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/>
              <a:t>서버에서 보내는 로비 패킷을 받는 콜백함수의 패킷 조립 부분 </a:t>
            </a:r>
            <a:r>
              <a:rPr lang="en-US" altLang="ko-KR" dirty="0"/>
              <a:t>(</a:t>
            </a:r>
            <a:r>
              <a:rPr lang="ko-KR" altLang="en-US" dirty="0"/>
              <a:t>클라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16868603" y="615896"/>
            <a:ext cx="63704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04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958095" y="741325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800" b="1" dirty="0"/>
              <a:t>클라이언트 통신 모듈 구현</a:t>
            </a:r>
          </a:p>
        </p:txBody>
      </p:sp>
      <p:grpSp>
        <p:nvGrpSpPr>
          <p:cNvPr id="1004" name="그룹 1004"/>
          <p:cNvGrpSpPr/>
          <p:nvPr/>
        </p:nvGrpSpPr>
        <p:grpSpPr>
          <a:xfrm>
            <a:off x="958095" y="1226150"/>
            <a:ext cx="8126925" cy="8120910"/>
            <a:chOff x="958095" y="1226150"/>
            <a:chExt cx="8126925" cy="812091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58095" y="1226150"/>
              <a:ext cx="8126925" cy="8120910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472BA05-0D40-A0D7-B03F-7FBEF6EE253D}"/>
              </a:ext>
            </a:extLst>
          </p:cNvPr>
          <p:cNvSpPr txBox="1"/>
          <p:nvPr/>
        </p:nvSpPr>
        <p:spPr>
          <a:xfrm>
            <a:off x="958095" y="2287808"/>
            <a:ext cx="8126925" cy="63709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CALLBACK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recv_Lobbycallback(</a:t>
            </a:r>
            <a:r>
              <a:rPr lang="en-US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DWORD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err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DWORD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num_bytes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LPWSAOVERLAPPED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recv_over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DWORD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flag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nn-NO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WSA_OVER_EX</a:t>
            </a:r>
            <a:r>
              <a:rPr lang="nn-NO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over = </a:t>
            </a:r>
            <a:r>
              <a:rPr lang="nn-NO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reinterpret_cast</a:t>
            </a:r>
            <a:r>
              <a:rPr lang="nn-NO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nn-NO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WSA_OVER_EX</a:t>
            </a:r>
            <a:r>
              <a:rPr lang="nn-NO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*&gt;(</a:t>
            </a:r>
            <a:r>
              <a:rPr lang="nn-NO" altLang="ko-KR" sz="16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recv_over</a:t>
            </a:r>
            <a:r>
              <a:rPr lang="nn-NO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auto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Game = </a:t>
            </a:r>
            <a:r>
              <a:rPr lang="en-US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Network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::GetNetwork();</a:t>
            </a:r>
          </a:p>
          <a:p>
            <a:endParaRPr lang="ko-KR" altLang="en-US" sz="16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== Game</a:t>
            </a:r>
            <a:r>
              <a:rPr lang="en-US" altLang="ko-KR" sz="16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mMyCharacter)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6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INVALID_SOCKET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== Game</a:t>
            </a:r>
            <a:r>
              <a:rPr lang="en-US" altLang="ko-KR" sz="16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mMyCharacter-&gt;l_socket)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6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int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to_process_data = </a:t>
            </a:r>
            <a:r>
              <a:rPr lang="en-US" altLang="ko-KR" sz="16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num_bytes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 Game</a:t>
            </a:r>
            <a:r>
              <a:rPr lang="en-US" altLang="ko-KR" sz="16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mMyCharacter-&gt;l_prev_size;</a:t>
            </a: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unsigned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packet = over-&gt;getBuf();</a:t>
            </a: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int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packet_size = packet[0];</a:t>
            </a: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while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(packet_size &lt;= to_process_data) 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Game</a:t>
            </a:r>
            <a:r>
              <a:rPr lang="en-US" altLang="ko-KR" sz="16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process_LobbyPacket(packet);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to_process_data -= packet_size;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packet += packet_size;</a:t>
            </a: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if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(to_process_data &gt; 0) packet_size = packet[0];</a:t>
            </a: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else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Game</a:t>
            </a:r>
            <a:r>
              <a:rPr lang="en-US" altLang="ko-KR" sz="16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mMyCharacter-&gt;l_prev_size = to_process_data;</a:t>
            </a:r>
          </a:p>
          <a:p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(to_process_data &gt; 0){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memcpy(over-&gt;getBuf(), packet, to_process_data);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Game</a:t>
            </a:r>
            <a:r>
              <a:rPr lang="en-US" altLang="ko-KR" sz="16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mMyCharacter-&gt;recvLobbyPacket();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944ABA-72CD-54CB-2BC9-2C7A76FA56BE}"/>
              </a:ext>
            </a:extLst>
          </p:cNvPr>
          <p:cNvSpPr txBox="1"/>
          <p:nvPr/>
        </p:nvSpPr>
        <p:spPr>
          <a:xfrm>
            <a:off x="9085020" y="4457632"/>
            <a:ext cx="66518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Lobby/Game Server Handover</a:t>
            </a:r>
          </a:p>
          <a:p>
            <a:pPr marL="742950" lvl="1" indent="-285750">
              <a:buFontTx/>
              <a:buChar char="-"/>
            </a:pPr>
            <a:r>
              <a:rPr lang="en-US" altLang="ko-KR" dirty="0"/>
              <a:t>CallBack </a:t>
            </a:r>
            <a:r>
              <a:rPr lang="ko-KR" altLang="en-US" dirty="0"/>
              <a:t>함수를 구분하여 로비서버와 게임서버가 보내는 패킷을 구분했습니다</a:t>
            </a:r>
            <a:r>
              <a:rPr lang="en-US" altLang="ko-KR" dirty="0"/>
              <a:t>.</a:t>
            </a:r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네트워크 클래스 전역변수화</a:t>
            </a:r>
            <a:r>
              <a:rPr lang="en-US" altLang="ko-KR" dirty="0"/>
              <a:t> </a:t>
            </a:r>
          </a:p>
          <a:p>
            <a:pPr marL="742950" lvl="1" indent="-285750">
              <a:buFontTx/>
              <a:buChar char="-"/>
            </a:pPr>
            <a:r>
              <a:rPr lang="en-US" altLang="ko-KR" dirty="0"/>
              <a:t>Callback</a:t>
            </a:r>
            <a:r>
              <a:rPr lang="ko-KR" altLang="en-US" dirty="0"/>
              <a:t>함수에서 다른 클래스를 접근하려면 해당 객체가 전역변수여야 하기 때문입니다</a:t>
            </a:r>
            <a:r>
              <a:rPr lang="en-US" altLang="ko-KR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7F77C4-CBE7-0343-B9C8-1342943F7F67}"/>
              </a:ext>
            </a:extLst>
          </p:cNvPr>
          <p:cNvSpPr txBox="1"/>
          <p:nvPr/>
        </p:nvSpPr>
        <p:spPr>
          <a:xfrm>
            <a:off x="9085020" y="1340196"/>
            <a:ext cx="8517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클라이언트 통신 방식은 </a:t>
            </a:r>
            <a:r>
              <a:rPr lang="en-US" altLang="ko-KR" dirty="0"/>
              <a:t>Overlapped IO Callback </a:t>
            </a:r>
            <a:r>
              <a:rPr lang="ko-KR" altLang="en-US" dirty="0"/>
              <a:t>방식을 채택했습니다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네트워크 </a:t>
            </a:r>
            <a:r>
              <a:rPr lang="en-US" altLang="ko-KR" dirty="0"/>
              <a:t>I/O</a:t>
            </a:r>
            <a:r>
              <a:rPr lang="ko-KR" altLang="en-US" dirty="0"/>
              <a:t>로 인한 </a:t>
            </a:r>
            <a:r>
              <a:rPr lang="en-US" altLang="ko-KR" dirty="0"/>
              <a:t>blocking</a:t>
            </a:r>
            <a:r>
              <a:rPr lang="ko-KR" altLang="en-US" dirty="0"/>
              <a:t>과 비효율적인 </a:t>
            </a:r>
            <a:r>
              <a:rPr lang="en-US" altLang="ko-KR" dirty="0" err="1"/>
              <a:t>recv</a:t>
            </a:r>
            <a:r>
              <a:rPr lang="ko-KR" altLang="en-US" dirty="0"/>
              <a:t>호출을 방지하기 위함 입니다</a:t>
            </a:r>
            <a:r>
              <a:rPr lang="en-US" altLang="ko-KR" dirty="0"/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27810" y="1098371"/>
            <a:ext cx="8176184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6000" dirty="0"/>
              <a:t>MMO </a:t>
            </a:r>
          </a:p>
          <a:p>
            <a:r>
              <a:rPr lang="en-US" altLang="ko-KR" sz="6000" dirty="0"/>
              <a:t>Simulation</a:t>
            </a:r>
            <a:endParaRPr lang="en-US" sz="105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938603" y="5045273"/>
            <a:ext cx="4006132" cy="10255"/>
            <a:chOff x="938603" y="5045273"/>
            <a:chExt cx="4006132" cy="10255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938603" y="5045273"/>
              <a:ext cx="4006132" cy="10255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927812" y="5302420"/>
            <a:ext cx="4006133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/>
              <a:t>2021.11 ~ 2021.12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927813" y="5754163"/>
            <a:ext cx="311078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Noto Sans CJK KR Black" pitchFamily="34" charset="0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Noto Sans CJK KR Black" pitchFamily="34" charset="0"/>
              </a:rPr>
              <a:t>인 개발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16868603" y="615896"/>
            <a:ext cx="637049" cy="4299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05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4419600" y="2134455"/>
            <a:ext cx="327736" cy="854062"/>
            <a:chOff x="2941669" y="2578277"/>
            <a:chExt cx="327736" cy="854062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2941669" y="2578277"/>
              <a:ext cx="327735" cy="327735"/>
              <a:chOff x="2941669" y="2578277"/>
              <a:chExt cx="327735" cy="327735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2941669" y="2578277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2941670" y="3104603"/>
              <a:ext cx="327735" cy="327735"/>
              <a:chOff x="2941670" y="3104603"/>
              <a:chExt cx="327735" cy="327735"/>
            </a:xfrm>
          </p:grpSpPr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2941670" y="3104603"/>
                <a:ext cx="327735" cy="327735"/>
              </a:xfrm>
              <a:prstGeom prst="rect">
                <a:avLst/>
              </a:prstGeom>
            </p:spPr>
          </p:pic>
        </p:grpSp>
      </p:grpSp>
      <p:sp>
        <p:nvSpPr>
          <p:cNvPr id="17" name="Object 17"/>
          <p:cNvSpPr txBox="1"/>
          <p:nvPr/>
        </p:nvSpPr>
        <p:spPr>
          <a:xfrm>
            <a:off x="10390643" y="4571429"/>
            <a:ext cx="6171429" cy="4114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Noto Sans CJK KR Medium" pitchFamily="34" charset="0"/>
                <a:cs typeface="Noto Sans CJK KR Medium" pitchFamily="34" charset="0"/>
              </a:rPr>
              <a:t>이미지를 넣어 주세요</a:t>
            </a:r>
            <a:endParaRPr lang="en-US" dirty="0"/>
          </a:p>
        </p:txBody>
      </p:sp>
      <p:sp>
        <p:nvSpPr>
          <p:cNvPr id="18" name="Object 18"/>
          <p:cNvSpPr txBox="1"/>
          <p:nvPr/>
        </p:nvSpPr>
        <p:spPr>
          <a:xfrm>
            <a:off x="938602" y="6438900"/>
            <a:ext cx="4518763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0">
              <a:buNone/>
            </a:pPr>
            <a:r>
              <a:rPr lang="ko-KR" altLang="en-US" sz="1600" dirty="0"/>
              <a:t>몬스터</a:t>
            </a:r>
            <a:r>
              <a:rPr lang="en-US" altLang="ko-KR" sz="1600" dirty="0"/>
              <a:t> 20</a:t>
            </a:r>
            <a:r>
              <a:rPr lang="ko-KR" altLang="en-US" sz="1600" dirty="0"/>
              <a:t>만 마리와 함께하는 간단한 </a:t>
            </a:r>
            <a:r>
              <a:rPr lang="en-US" altLang="ko-KR" sz="1600" dirty="0"/>
              <a:t>MMO </a:t>
            </a:r>
            <a:r>
              <a:rPr lang="ko-KR" altLang="en-US" sz="1600" dirty="0"/>
              <a:t>게임</a:t>
            </a:r>
            <a:endParaRPr lang="en-US" altLang="ko-KR" sz="1600" dirty="0"/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r>
              <a:rPr lang="ko-KR" altLang="en-US" sz="1600" dirty="0"/>
              <a:t>개발환경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</a:t>
            </a:r>
            <a:r>
              <a:rPr lang="ko-KR" altLang="en-US" sz="1600" dirty="0"/>
              <a:t>언어 </a:t>
            </a:r>
            <a:r>
              <a:rPr lang="en-US" altLang="ko-KR" sz="1600" dirty="0"/>
              <a:t>:  C++, </a:t>
            </a:r>
            <a:r>
              <a:rPr lang="en-US" altLang="ko-KR" sz="1600" dirty="0" err="1"/>
              <a:t>lua</a:t>
            </a:r>
            <a:r>
              <a:rPr lang="en-US" altLang="ko-KR" sz="1600" dirty="0"/>
              <a:t> script </a:t>
            </a:r>
          </a:p>
          <a:p>
            <a:pPr marL="0" indent="0">
              <a:buNone/>
            </a:pPr>
            <a:r>
              <a:rPr lang="en-US" altLang="ko-KR" sz="1600" dirty="0"/>
              <a:t> </a:t>
            </a:r>
            <a:r>
              <a:rPr lang="ko-KR" altLang="en-US" sz="1600" dirty="0"/>
              <a:t>클라이언트 </a:t>
            </a:r>
            <a:r>
              <a:rPr lang="en-US" altLang="ko-KR" sz="1600" dirty="0"/>
              <a:t>: SFML API</a:t>
            </a:r>
          </a:p>
          <a:p>
            <a:pPr marL="0" indent="0">
              <a:buNone/>
            </a:pPr>
            <a:r>
              <a:rPr lang="ko-KR" altLang="en-US" sz="1600" dirty="0"/>
              <a:t> 서버 </a:t>
            </a:r>
            <a:r>
              <a:rPr lang="en-US" altLang="ko-KR" sz="1600" dirty="0"/>
              <a:t>: IOCP</a:t>
            </a:r>
          </a:p>
          <a:p>
            <a:pPr marL="0" indent="0">
              <a:buNone/>
            </a:pPr>
            <a:r>
              <a:rPr lang="en-US" altLang="ko-KR" sz="1600" dirty="0"/>
              <a:t> DB : MSSQL</a:t>
            </a:r>
          </a:p>
          <a:p>
            <a:pPr marL="0" indent="0">
              <a:buNone/>
            </a:pPr>
            <a:endParaRPr lang="en-US" altLang="ko-KR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ko-KR" altLang="en-US" sz="1600" dirty="0"/>
              <a:t>소스코드 </a:t>
            </a:r>
            <a:r>
              <a:rPr lang="en-US" altLang="ko-KR" sz="1600" dirty="0"/>
              <a:t>: </a:t>
            </a:r>
            <a:r>
              <a:rPr lang="en-US" altLang="ko-KR" sz="1600" b="1" dirty="0">
                <a:solidFill>
                  <a:srgbClr val="FF0000"/>
                </a:solidFill>
                <a:hlinkClick r:id="rId4"/>
              </a:rPr>
              <a:t>https://github.com/boy0501/MMOSimul</a:t>
            </a:r>
            <a:endParaRPr lang="en-US" altLang="ko-KR" sz="1600" b="1" dirty="0">
              <a:solidFill>
                <a:srgbClr val="FF000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AA6B7D-ACBD-19BB-EAE3-6335325143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934" y="2424090"/>
            <a:ext cx="8842905" cy="73971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dirty="0"/>
              <a:t>MMO</a:t>
            </a:r>
            <a:r>
              <a:rPr lang="ko-KR" altLang="en-US" dirty="0"/>
              <a:t> </a:t>
            </a:r>
            <a:r>
              <a:rPr lang="en-US" altLang="ko-KR" dirty="0"/>
              <a:t>Simulation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868603" y="615896"/>
            <a:ext cx="63704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06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394592" y="472097"/>
            <a:ext cx="617142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/>
              <a:t>AI </a:t>
            </a:r>
            <a:r>
              <a:rPr lang="ko-KR" altLang="en-US" sz="2000" b="1" dirty="0"/>
              <a:t>몬스터 </a:t>
            </a:r>
            <a:r>
              <a:rPr lang="en-US" altLang="ko-KR" sz="2000" b="1" dirty="0"/>
              <a:t>Lua </a:t>
            </a:r>
            <a:r>
              <a:rPr lang="ko-KR" altLang="en-US" sz="2000" b="1" dirty="0"/>
              <a:t>연동</a:t>
            </a:r>
            <a:endParaRPr lang="en-US" sz="2000" b="1" dirty="0"/>
          </a:p>
        </p:txBody>
      </p:sp>
      <p:sp>
        <p:nvSpPr>
          <p:cNvPr id="13" name="Object 13"/>
          <p:cNvSpPr txBox="1"/>
          <p:nvPr/>
        </p:nvSpPr>
        <p:spPr>
          <a:xfrm>
            <a:off x="3200400" y="7906688"/>
            <a:ext cx="10408489" cy="19082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b="1" dirty="0"/>
              <a:t>몬스터의 </a:t>
            </a:r>
            <a:r>
              <a:rPr lang="en-US" altLang="ko-KR" sz="2400" b="1" dirty="0"/>
              <a:t>ai</a:t>
            </a:r>
            <a:r>
              <a:rPr lang="ko-KR" altLang="en-US" sz="2400" b="1" dirty="0"/>
              <a:t>로직을 </a:t>
            </a:r>
            <a:r>
              <a:rPr lang="en-US" altLang="ko-KR" sz="2400" b="1" dirty="0" err="1"/>
              <a:t>lua</a:t>
            </a:r>
            <a:r>
              <a:rPr lang="en-US" altLang="ko-KR" sz="2400" b="1" dirty="0"/>
              <a:t> script</a:t>
            </a:r>
            <a:r>
              <a:rPr lang="ko-KR" altLang="en-US" sz="2400" b="1" dirty="0"/>
              <a:t>로 연동했습니다</a:t>
            </a:r>
            <a:r>
              <a:rPr lang="en-US" altLang="ko-KR" sz="2400" b="1" dirty="0"/>
              <a:t>.</a:t>
            </a:r>
          </a:p>
          <a:p>
            <a:endParaRPr lang="en-US" altLang="ko-KR" sz="1400" dirty="0"/>
          </a:p>
          <a:p>
            <a:r>
              <a:rPr lang="ko-KR" altLang="en-US" sz="1600" b="1" dirty="0"/>
              <a:t>모든 몬스터 스크립트는 </a:t>
            </a:r>
            <a:r>
              <a:rPr lang="ko-KR" altLang="en-US" sz="1600" dirty="0"/>
              <a:t>매 초마다 불리는 </a:t>
            </a:r>
            <a:r>
              <a:rPr lang="en-US" altLang="ko-KR" sz="1600" b="1" dirty="0" err="1"/>
              <a:t>event_timer_ai</a:t>
            </a:r>
            <a:r>
              <a:rPr lang="ko-KR" altLang="en-US" sz="1600" dirty="0"/>
              <a:t>와 맞았을 때 행동패턴인 </a:t>
            </a:r>
            <a:r>
              <a:rPr lang="en-US" altLang="ko-KR" sz="1600" b="1" dirty="0" err="1"/>
              <a:t>event_hit</a:t>
            </a:r>
            <a:r>
              <a:rPr lang="ko-KR" altLang="en-US" sz="1600" dirty="0"/>
              <a:t>을 공통적으로 가지고 있습니다</a:t>
            </a:r>
            <a:r>
              <a:rPr lang="en-US" altLang="ko-KR" sz="1600" dirty="0"/>
              <a:t>. Timer</a:t>
            </a:r>
            <a:r>
              <a:rPr lang="ko-KR" altLang="en-US" sz="1600" dirty="0"/>
              <a:t>로는 매 초마다 자신의 상태를 갱신하고</a:t>
            </a:r>
            <a:r>
              <a:rPr lang="en-US" altLang="ko-KR" sz="1600" dirty="0"/>
              <a:t>, hit</a:t>
            </a:r>
            <a:r>
              <a:rPr lang="ko-KR" altLang="en-US" sz="1600" dirty="0"/>
              <a:t>은 맞았을 때의 행동패턴을 실행하게 됩니다</a:t>
            </a:r>
            <a:r>
              <a:rPr lang="en-US" altLang="ko-KR" sz="1600" dirty="0"/>
              <a:t>. </a:t>
            </a:r>
          </a:p>
          <a:p>
            <a:endParaRPr lang="en-US" altLang="ko-KR" sz="1600" dirty="0"/>
          </a:p>
          <a:p>
            <a:r>
              <a:rPr lang="ko-KR" altLang="en-US" sz="1600" dirty="0"/>
              <a:t>플레이어에게 메시지를 보내는 함수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텔레포트하는</a:t>
            </a:r>
            <a:r>
              <a:rPr lang="ko-KR" altLang="en-US" sz="1600" dirty="0"/>
              <a:t> 함수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디버프</a:t>
            </a:r>
            <a:r>
              <a:rPr lang="ko-KR" altLang="en-US" sz="1600" dirty="0"/>
              <a:t> 거는 함수 등을 </a:t>
            </a:r>
            <a:r>
              <a:rPr lang="en-US" altLang="ko-KR" sz="1600" dirty="0"/>
              <a:t>C++</a:t>
            </a:r>
            <a:r>
              <a:rPr lang="ko-KR" altLang="en-US" sz="1600" dirty="0"/>
              <a:t>로 구현한 다음 </a:t>
            </a:r>
            <a:r>
              <a:rPr lang="en-US" altLang="ko-KR" sz="1600" dirty="0"/>
              <a:t>script</a:t>
            </a:r>
            <a:r>
              <a:rPr lang="ko-KR" altLang="en-US" sz="1600" dirty="0"/>
              <a:t>에서 간단하게 메뉴얼만 가지고 사용할 수 있게 하여 </a:t>
            </a:r>
            <a:r>
              <a:rPr lang="en-US" altLang="ko-KR" sz="1600" b="1" dirty="0"/>
              <a:t>C++</a:t>
            </a:r>
            <a:r>
              <a:rPr lang="ko-KR" altLang="en-US" sz="1600" b="1" dirty="0"/>
              <a:t>에 대한 깊은 이해가 없어도 컨텐츠를 개발 할 수 있게 </a:t>
            </a:r>
            <a:r>
              <a:rPr lang="ko-KR" altLang="en-US" sz="1600" dirty="0"/>
              <a:t>했습니다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06D44AB-7EF8-F369-B07E-E23BA1F23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278" y="1451121"/>
            <a:ext cx="5579467" cy="4781843"/>
          </a:xfrm>
          <a:prstGeom prst="rect">
            <a:avLst/>
          </a:prstGeom>
        </p:spPr>
      </p:pic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4FCBE76B-2BE7-0635-9C12-4642EE72B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4044" y="2398910"/>
            <a:ext cx="5395905" cy="5115600"/>
          </a:xfrm>
          <a:prstGeom prst="rect">
            <a:avLst/>
          </a:prstGeom>
        </p:spPr>
      </p:pic>
      <p:sp>
        <p:nvSpPr>
          <p:cNvPr id="4" name="Object 12">
            <a:extLst>
              <a:ext uri="{FF2B5EF4-FFF2-40B4-BE49-F238E27FC236}">
                <a16:creationId xmlns:a16="http://schemas.microsoft.com/office/drawing/2014/main" id="{975CC859-CBBE-BD42-D53A-68C5E91187A4}"/>
              </a:ext>
            </a:extLst>
          </p:cNvPr>
          <p:cNvSpPr txBox="1"/>
          <p:nvPr/>
        </p:nvSpPr>
        <p:spPr>
          <a:xfrm>
            <a:off x="3806587" y="977608"/>
            <a:ext cx="227632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/>
              <a:t>&lt;Lua </a:t>
            </a:r>
            <a:r>
              <a:rPr lang="ko-KR" altLang="en-US" sz="2000" dirty="0"/>
              <a:t>내부 코드</a:t>
            </a:r>
            <a:r>
              <a:rPr lang="en-US" altLang="ko-KR" sz="2000" dirty="0"/>
              <a:t>&gt;</a:t>
            </a:r>
            <a:endParaRPr lang="en-US" sz="2000" dirty="0"/>
          </a:p>
        </p:txBody>
      </p:sp>
      <p:sp>
        <p:nvSpPr>
          <p:cNvPr id="7" name="Object 12">
            <a:extLst>
              <a:ext uri="{FF2B5EF4-FFF2-40B4-BE49-F238E27FC236}">
                <a16:creationId xmlns:a16="http://schemas.microsoft.com/office/drawing/2014/main" id="{EF04E995-72D5-AEF3-CC7B-2354158D94AE}"/>
              </a:ext>
            </a:extLst>
          </p:cNvPr>
          <p:cNvSpPr txBox="1"/>
          <p:nvPr/>
        </p:nvSpPr>
        <p:spPr>
          <a:xfrm>
            <a:off x="11878586" y="1051011"/>
            <a:ext cx="227632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/>
              <a:t>&lt;C++ </a:t>
            </a:r>
            <a:r>
              <a:rPr lang="ko-KR" altLang="en-US" sz="2000" dirty="0"/>
              <a:t>내부 코드</a:t>
            </a:r>
            <a:r>
              <a:rPr lang="en-US" altLang="ko-KR" sz="2000" dirty="0"/>
              <a:t>&gt;</a:t>
            </a:r>
            <a:endParaRPr lang="en-US" sz="2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B10A30B-A3C5-FC17-7A72-2DFDE6CA3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511" y="1472369"/>
            <a:ext cx="5579467" cy="520644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7514DDCB-059F-E464-3F4B-48F7A46A4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9970" y="2546076"/>
            <a:ext cx="5977837" cy="505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206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992858" y="7915368"/>
            <a:ext cx="327736" cy="854062"/>
            <a:chOff x="7758781" y="7626279"/>
            <a:chExt cx="327736" cy="854062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7758781" y="7626279"/>
              <a:ext cx="327735" cy="327735"/>
              <a:chOff x="7758781" y="7626279"/>
              <a:chExt cx="327735" cy="327735"/>
            </a:xfrm>
          </p:grpSpPr>
          <p:pic>
            <p:nvPicPr>
              <p:cNvPr id="4" name="Object 3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7758781" y="7626279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03" name="그룹 1003"/>
            <p:cNvGrpSpPr/>
            <p:nvPr/>
          </p:nvGrpSpPr>
          <p:grpSpPr>
            <a:xfrm>
              <a:off x="7758781" y="8152605"/>
              <a:ext cx="327735" cy="327735"/>
              <a:chOff x="7758781" y="8152605"/>
              <a:chExt cx="327735" cy="327735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7758781" y="8152605"/>
                <a:ext cx="327735" cy="327735"/>
              </a:xfrm>
              <a:prstGeom prst="rect">
                <a:avLst/>
              </a:prstGeom>
            </p:spPr>
          </p:pic>
        </p:grpSp>
      </p:grpSp>
      <p:sp>
        <p:nvSpPr>
          <p:cNvPr id="10" name="Object 10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dirty="0"/>
              <a:t>MMO</a:t>
            </a:r>
            <a:r>
              <a:rPr lang="ko-KR" altLang="en-US" dirty="0"/>
              <a:t> </a:t>
            </a:r>
            <a:r>
              <a:rPr lang="en-US" altLang="ko-KR" dirty="0"/>
              <a:t>Simulation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868603" y="615896"/>
            <a:ext cx="637049" cy="4299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07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455623" y="430716"/>
            <a:ext cx="617142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000" b="1" dirty="0" err="1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동접을</a:t>
            </a:r>
            <a:r>
              <a:rPr lang="ko-KR" altLang="en-US" sz="2000" b="1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 늘리기 위한 </a:t>
            </a:r>
            <a:r>
              <a:rPr lang="en-US" sz="2000" b="1" dirty="0">
                <a:solidFill>
                  <a:srgbClr val="000000"/>
                </a:solidFill>
                <a:latin typeface="Noto Sans CJK KR Black" pitchFamily="34" charset="0"/>
                <a:cs typeface="Noto Sans CJK KR Black" pitchFamily="34" charset="0"/>
              </a:rPr>
              <a:t>Process</a:t>
            </a:r>
            <a:endParaRPr lang="en-US" sz="2000" b="1" dirty="0"/>
          </a:p>
        </p:txBody>
      </p:sp>
      <p:sp>
        <p:nvSpPr>
          <p:cNvPr id="13" name="Object 13"/>
          <p:cNvSpPr txBox="1"/>
          <p:nvPr/>
        </p:nvSpPr>
        <p:spPr>
          <a:xfrm>
            <a:off x="8296038" y="7915368"/>
            <a:ext cx="8371429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플레이어의 상태를 모든 플레이어에게 보낼 필요가 없기 때문에 </a:t>
            </a:r>
            <a:r>
              <a:rPr lang="en-US" altLang="ko-KR" dirty="0" err="1"/>
              <a:t>viewlist</a:t>
            </a:r>
            <a:r>
              <a:rPr lang="ko-KR" altLang="en-US" dirty="0"/>
              <a:t>를 만들어 </a:t>
            </a:r>
            <a:r>
              <a:rPr lang="ko-KR" altLang="en-US" dirty="0" err="1"/>
              <a:t>동접을</a:t>
            </a:r>
            <a:r>
              <a:rPr lang="ko-KR" altLang="en-US" dirty="0"/>
              <a:t> 향상했습니다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Viewlist</a:t>
            </a:r>
            <a:r>
              <a:rPr lang="ko-KR" altLang="en-US" dirty="0"/>
              <a:t>를 만들기 위해서 모든 플레이어를 검색해야 했던 것을 </a:t>
            </a:r>
            <a:r>
              <a:rPr lang="en-US" altLang="ko-KR" dirty="0"/>
              <a:t>Sector</a:t>
            </a:r>
            <a:r>
              <a:rPr lang="ko-KR" altLang="en-US" dirty="0"/>
              <a:t>로 분할하여 검색 오버헤드를 줄여 </a:t>
            </a:r>
            <a:r>
              <a:rPr lang="ko-KR" altLang="en-US" dirty="0" err="1"/>
              <a:t>동접을</a:t>
            </a:r>
            <a:r>
              <a:rPr lang="ko-KR" altLang="en-US" dirty="0"/>
              <a:t> 향상했습니다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-466581" y="9409042"/>
            <a:ext cx="801583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400" dirty="0">
                <a:solidFill>
                  <a:srgbClr val="000000"/>
                </a:solidFill>
                <a:latin typeface="Noto Sans CJK KR Bold" pitchFamily="34" charset="0"/>
              </a:rPr>
              <a:t>Sector </a:t>
            </a:r>
            <a:r>
              <a:rPr lang="ko-KR" altLang="en-US" sz="1400" dirty="0">
                <a:solidFill>
                  <a:srgbClr val="000000"/>
                </a:solidFill>
                <a:latin typeface="Noto Sans CJK KR Bold" pitchFamily="34" charset="0"/>
              </a:rPr>
              <a:t>분할 도입 전 </a:t>
            </a:r>
            <a:r>
              <a:rPr lang="en-US" altLang="ko-KR" sz="1400" dirty="0">
                <a:solidFill>
                  <a:srgbClr val="000000"/>
                </a:solidFill>
                <a:latin typeface="Noto Sans CJK KR Bold" pitchFamily="34" charset="0"/>
              </a:rPr>
              <a:t>– </a:t>
            </a:r>
            <a:r>
              <a:rPr lang="ko-KR" altLang="en-US" sz="1400" dirty="0" err="1">
                <a:solidFill>
                  <a:srgbClr val="000000"/>
                </a:solidFill>
                <a:latin typeface="Noto Sans CJK KR Bold" pitchFamily="34" charset="0"/>
              </a:rPr>
              <a:t>동접</a:t>
            </a:r>
            <a:r>
              <a:rPr lang="ko-KR" altLang="en-US" sz="1400" dirty="0">
                <a:solidFill>
                  <a:srgbClr val="000000"/>
                </a:solidFill>
                <a:latin typeface="Noto Sans CJK KR Bold" pitchFamily="34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Noto Sans CJK KR Bold" pitchFamily="34" charset="0"/>
              </a:rPr>
              <a:t>7~800</a:t>
            </a:r>
          </a:p>
          <a:p>
            <a:pPr algn="r"/>
            <a:r>
              <a:rPr lang="en-US" sz="1400" dirty="0">
                <a:solidFill>
                  <a:srgbClr val="000000"/>
                </a:solidFill>
                <a:latin typeface="Noto Sans CJK KR Bold" pitchFamily="34" charset="0"/>
              </a:rPr>
              <a:t>Sector </a:t>
            </a:r>
            <a:r>
              <a:rPr lang="ko-KR" altLang="en-US" sz="1400" dirty="0">
                <a:solidFill>
                  <a:srgbClr val="000000"/>
                </a:solidFill>
                <a:latin typeface="Noto Sans CJK KR Bold" pitchFamily="34" charset="0"/>
              </a:rPr>
              <a:t>분할 도입 후 </a:t>
            </a:r>
            <a:r>
              <a:rPr lang="en-US" altLang="ko-KR" sz="1400" dirty="0">
                <a:solidFill>
                  <a:srgbClr val="000000"/>
                </a:solidFill>
                <a:latin typeface="Noto Sans CJK KR Bold" pitchFamily="34" charset="0"/>
              </a:rPr>
              <a:t>– </a:t>
            </a:r>
            <a:r>
              <a:rPr lang="ko-KR" altLang="en-US" sz="1400" dirty="0" err="1">
                <a:solidFill>
                  <a:srgbClr val="000000"/>
                </a:solidFill>
                <a:latin typeface="Noto Sans CJK KR Bold" pitchFamily="34" charset="0"/>
              </a:rPr>
              <a:t>동접</a:t>
            </a:r>
            <a:r>
              <a:rPr lang="ko-KR" altLang="en-US" sz="1400" dirty="0">
                <a:solidFill>
                  <a:srgbClr val="000000"/>
                </a:solidFill>
                <a:latin typeface="Noto Sans CJK KR Bold" pitchFamily="34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Noto Sans CJK KR Bold" pitchFamily="34" charset="0"/>
              </a:rPr>
              <a:t>3000 </a:t>
            </a:r>
            <a:r>
              <a:rPr lang="ko-KR" altLang="en-US" sz="1400" dirty="0">
                <a:solidFill>
                  <a:srgbClr val="000000"/>
                </a:solidFill>
                <a:latin typeface="Noto Sans CJK KR Bold" pitchFamily="34" charset="0"/>
              </a:rPr>
              <a:t>이상 </a:t>
            </a:r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C139B7-150E-A567-6381-49E8AD6A0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943" y="6148788"/>
            <a:ext cx="3591893" cy="29549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E4E520-A425-01D0-5493-E9A52F7B5D83}"/>
              </a:ext>
            </a:extLst>
          </p:cNvPr>
          <p:cNvSpPr txBox="1"/>
          <p:nvPr/>
        </p:nvSpPr>
        <p:spPr>
          <a:xfrm>
            <a:off x="8296039" y="830826"/>
            <a:ext cx="8371428" cy="701730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character-&gt;x = x;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character-&gt;y = y;</a:t>
            </a:r>
          </a:p>
          <a:p>
            <a:r>
              <a:rPr lang="fr-FR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fr-FR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sx = x / 100;</a:t>
            </a:r>
            <a:r>
              <a:rPr lang="fr-FR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//sectionX</a:t>
            </a:r>
            <a:endParaRPr lang="fr-FR" altLang="ko-KR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y / 100;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en-US" altLang="ko-KR" sz="15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sectionY</a:t>
            </a:r>
            <a:endParaRPr lang="en-US" altLang="ko-KR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section_lock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].lock();</a:t>
            </a:r>
          </a:p>
          <a:p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CSection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].erase(remove(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CSection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].begin(),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CSection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].end(), character-&gt;_id),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CSection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].end());</a:t>
            </a:r>
          </a:p>
          <a:p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section_lock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].unlock();</a:t>
            </a: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section_lock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].lock();</a:t>
            </a:r>
          </a:p>
          <a:p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CSection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push_back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(character-&gt;_id);</a:t>
            </a:r>
          </a:p>
          <a:p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section_lock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].unlock();</a:t>
            </a: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unordered_set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</a:t>
            </a:r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nearlist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max(0,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- 1);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 min(20,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+ 1); ++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){</a:t>
            </a: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for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j = max(0,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- 1); j &lt; min(20,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+ 1); ++j){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section_lock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[j][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].lock();</a:t>
            </a:r>
          </a:p>
          <a:p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vector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Sector{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CSection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[j][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};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section_lock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[j][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].unlock();</a:t>
            </a: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for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other : Sector){</a:t>
            </a: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if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Character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STATE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5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ST_INGAME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!= characters</a:t>
            </a:r>
            <a:r>
              <a:rPr lang="en-US" altLang="ko-KR" sz="15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other</a:t>
            </a:r>
            <a:r>
              <a:rPr lang="en-US" altLang="ko-KR" sz="15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-&gt;_state)</a:t>
            </a: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continue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if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==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is_Near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5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client_id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other))</a:t>
            </a: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continue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nearlist.insert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(other);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}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5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33A013-0D08-A63A-2508-A7107B258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6" y="6152395"/>
            <a:ext cx="3732656" cy="297682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2AA4CB5C-95A1-5424-C900-D8F82FCDF7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800" y="2148102"/>
            <a:ext cx="5679427" cy="309934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F7B5B56-507C-411C-7405-CB2CB367CD64}"/>
              </a:ext>
            </a:extLst>
          </p:cNvPr>
          <p:cNvSpPr txBox="1"/>
          <p:nvPr/>
        </p:nvSpPr>
        <p:spPr>
          <a:xfrm>
            <a:off x="3611703" y="1775125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 </a:t>
            </a:r>
            <a:r>
              <a:rPr lang="en-US" altLang="ko-KR" dirty="0" err="1"/>
              <a:t>cpu</a:t>
            </a:r>
            <a:r>
              <a:rPr lang="en-US" altLang="ko-KR" dirty="0"/>
              <a:t> </a:t>
            </a:r>
            <a:r>
              <a:rPr lang="ko-KR" altLang="en-US" dirty="0"/>
              <a:t>사양 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dirty="0"/>
              <a:t>MMO</a:t>
            </a:r>
            <a:r>
              <a:rPr lang="ko-KR" altLang="en-US" dirty="0"/>
              <a:t> </a:t>
            </a:r>
            <a:r>
              <a:rPr lang="en-US" altLang="ko-KR" dirty="0"/>
              <a:t>Simulation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6868603" y="615896"/>
            <a:ext cx="63704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Noto Sans CJK KR Regular" pitchFamily="34" charset="0"/>
                <a:cs typeface="Noto Sans CJK KR Regular" pitchFamily="34" charset="0"/>
              </a:rPr>
              <a:t>08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925437" y="464864"/>
            <a:ext cx="617142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000" b="1" dirty="0"/>
              <a:t>이벤트 타이머 스레드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944ABA-72CD-54CB-2BC9-2C7A76FA56BE}"/>
              </a:ext>
            </a:extLst>
          </p:cNvPr>
          <p:cNvSpPr txBox="1"/>
          <p:nvPr/>
        </p:nvSpPr>
        <p:spPr>
          <a:xfrm>
            <a:off x="1200723" y="7546098"/>
            <a:ext cx="159864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특정 이벤트들</a:t>
            </a:r>
            <a:r>
              <a:rPr lang="en-US" altLang="ko-KR" dirty="0"/>
              <a:t>(</a:t>
            </a:r>
            <a:r>
              <a:rPr lang="ko-KR" altLang="en-US" dirty="0" err="1"/>
              <a:t>디버프</a:t>
            </a:r>
            <a:r>
              <a:rPr lang="en-US" altLang="ko-KR" dirty="0"/>
              <a:t>, </a:t>
            </a:r>
            <a:r>
              <a:rPr lang="ko-KR" altLang="en-US" dirty="0"/>
              <a:t>자동회복</a:t>
            </a:r>
            <a:r>
              <a:rPr lang="en-US" altLang="ko-KR" dirty="0"/>
              <a:t>, </a:t>
            </a:r>
            <a:r>
              <a:rPr lang="ko-KR" altLang="en-US" dirty="0" err="1"/>
              <a:t>리스폰</a:t>
            </a:r>
            <a:r>
              <a:rPr lang="en-US" altLang="ko-KR" dirty="0"/>
              <a:t>)</a:t>
            </a:r>
            <a:r>
              <a:rPr lang="ko-KR" altLang="en-US" dirty="0"/>
              <a:t>을 처리하기 위해 </a:t>
            </a:r>
            <a:r>
              <a:rPr lang="en-US" altLang="ko-KR" dirty="0" err="1"/>
              <a:t>TimerThread</a:t>
            </a:r>
            <a:r>
              <a:rPr lang="ko-KR" altLang="en-US" dirty="0"/>
              <a:t>를 만들어 처리했습니다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 err="1"/>
              <a:t>Concurrency_queue</a:t>
            </a:r>
            <a:r>
              <a:rPr lang="ko-KR" altLang="en-US" dirty="0"/>
              <a:t>에 원하는 이벤트를 넣고 </a:t>
            </a:r>
            <a:r>
              <a:rPr lang="en-US" altLang="ko-KR" dirty="0" err="1"/>
              <a:t>TimerThread</a:t>
            </a:r>
            <a:r>
              <a:rPr lang="ko-KR" altLang="en-US" dirty="0"/>
              <a:t>에서 </a:t>
            </a:r>
            <a:r>
              <a:rPr lang="en-US" altLang="ko-KR" dirty="0"/>
              <a:t>pop</a:t>
            </a:r>
            <a:r>
              <a:rPr lang="ko-KR" altLang="en-US" dirty="0"/>
              <a:t>하여 </a:t>
            </a:r>
            <a:r>
              <a:rPr lang="en-US" altLang="ko-KR" dirty="0"/>
              <a:t>PQCS</a:t>
            </a:r>
            <a:r>
              <a:rPr lang="ko-KR" altLang="en-US" dirty="0"/>
              <a:t>를 통해 </a:t>
            </a:r>
            <a:r>
              <a:rPr lang="en-US" altLang="ko-KR" dirty="0"/>
              <a:t>GQCS</a:t>
            </a:r>
            <a:r>
              <a:rPr lang="ko-KR" altLang="en-US" dirty="0"/>
              <a:t>로 이벤트를 넘겨줍니다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Pop</a:t>
            </a:r>
            <a:r>
              <a:rPr lang="ko-KR" altLang="en-US" dirty="0"/>
              <a:t> 했을 때 이벤트가 실행되어야 할 시간이 아니라면 </a:t>
            </a:r>
            <a:r>
              <a:rPr lang="en-US" altLang="ko-KR" dirty="0"/>
              <a:t>queue</a:t>
            </a:r>
            <a:r>
              <a:rPr lang="ko-KR" altLang="en-US" dirty="0"/>
              <a:t>에 다시 넣어주고 </a:t>
            </a:r>
            <a:r>
              <a:rPr lang="en-US" altLang="ko-KR" dirty="0"/>
              <a:t>1</a:t>
            </a:r>
            <a:r>
              <a:rPr lang="ko-KR" altLang="en-US" dirty="0"/>
              <a:t>초 또는 </a:t>
            </a:r>
            <a:r>
              <a:rPr lang="en-US" altLang="ko-KR" dirty="0"/>
              <a:t>1</a:t>
            </a:r>
            <a:r>
              <a:rPr lang="ko-KR" altLang="en-US" dirty="0"/>
              <a:t>초 아래라면 그 시간 만큼 </a:t>
            </a:r>
            <a:r>
              <a:rPr lang="en-US" altLang="ko-KR" dirty="0"/>
              <a:t>sleep </a:t>
            </a:r>
            <a:r>
              <a:rPr lang="ko-KR" altLang="en-US" dirty="0"/>
              <a:t>해주어 </a:t>
            </a:r>
            <a:endParaRPr lang="en-US" altLang="ko-KR" dirty="0"/>
          </a:p>
          <a:p>
            <a:r>
              <a:rPr lang="ko-KR" altLang="en-US" dirty="0"/>
              <a:t>스레드가 의미없이 돌아가는 것을 줄였습니다</a:t>
            </a:r>
            <a:r>
              <a:rPr lang="en-US" altLang="ko-KR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9EAC537-C458-247D-F7D3-819B91307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9" y="1301612"/>
            <a:ext cx="7822297" cy="599225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C15C1C-39A6-AFF7-FE8C-A80CE9E1E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166" y="1370202"/>
            <a:ext cx="6952011" cy="592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51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1383</TotalTime>
  <Words>1709</Words>
  <Application>Microsoft Office PowerPoint</Application>
  <PresentationFormat>사용자 지정</PresentationFormat>
  <Paragraphs>249</Paragraphs>
  <Slides>12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Noto Sans CJK KR Black</vt:lpstr>
      <vt:lpstr>Noto Sans CJK KR Bold</vt:lpstr>
      <vt:lpstr>Noto Sans CJK KR Medium</vt:lpstr>
      <vt:lpstr>Noto Sans CJK KR Regular</vt:lpstr>
      <vt:lpstr>돋움체</vt:lpstr>
      <vt:lpstr>Arial</vt:lpstr>
      <vt:lpstr>Calibri</vt:lpstr>
      <vt:lpstr>Office Theme</vt:lpstr>
      <vt:lpstr>Bitmap 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이수민(2017182030)</cp:lastModifiedBy>
  <cp:revision>24</cp:revision>
  <dcterms:created xsi:type="dcterms:W3CDTF">2022-09-09T01:22:17Z</dcterms:created>
  <dcterms:modified xsi:type="dcterms:W3CDTF">2022-09-15T17:18:06Z</dcterms:modified>
</cp:coreProperties>
</file>